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5" r:id="rId2"/>
    <p:sldId id="267" r:id="rId3"/>
    <p:sldId id="268" r:id="rId4"/>
    <p:sldId id="272" r:id="rId5"/>
    <p:sldId id="274" r:id="rId6"/>
    <p:sldId id="273" r:id="rId7"/>
    <p:sldId id="275" r:id="rId8"/>
    <p:sldId id="276" r:id="rId9"/>
    <p:sldId id="277" r:id="rId10"/>
    <p:sldId id="269" r:id="rId11"/>
    <p:sldId id="270" r:id="rId12"/>
    <p:sldId id="271" r:id="rId13"/>
    <p:sldId id="282" r:id="rId14"/>
    <p:sldId id="283" r:id="rId15"/>
    <p:sldId id="281" r:id="rId16"/>
    <p:sldId id="278" r:id="rId17"/>
    <p:sldId id="279" r:id="rId18"/>
    <p:sldId id="280"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63" d="100"/>
          <a:sy n="63" d="100"/>
        </p:scale>
        <p:origin x="-98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9CC9C86-490C-4537-96BA-EFB95A430981}" type="datetimeFigureOut">
              <a:rPr lang="en-US" smtClean="0"/>
              <a:pPr/>
              <a:t>8/20/2016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CB9484A-10AC-4A8B-AF04-83791D66C5E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3B92A4E-1FAC-4437-991D-78C3E358251C}" type="datetimeFigureOut">
              <a:rPr lang="en-US" smtClean="0"/>
              <a:pPr/>
              <a:t>8/20/2016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59F3968-B487-4493-B1C8-01DF57538C74}" type="slidenum">
              <a:rPr lang="en-US" smtClean="0"/>
              <a:pPr/>
              <a:t>‹#›</a:t>
            </a:fld>
            <a:endParaRPr lang="en-US"/>
          </a:p>
        </p:txBody>
      </p:sp>
    </p:spTree>
    <p:extLst>
      <p:ext uri="{BB962C8B-B14F-4D97-AF65-F5344CB8AC3E}">
        <p14:creationId xmlns:p14="http://schemas.microsoft.com/office/powerpoint/2010/main" xmlns="" val="41132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stage of development of the Internet, characterized especially by the change from static web pages to dynamic or user-generated content and the growth of social media.</a:t>
            </a:r>
          </a:p>
          <a:p>
            <a:endParaRPr lang="en-GB" dirty="0" smtClean="0"/>
          </a:p>
          <a:p>
            <a:r>
              <a:rPr lang="en-GB" dirty="0" smtClean="0"/>
              <a:t>A Web 2.0 site may allow users to interact and collaborate with each other in a social media dialogue as creators of user-generated content in a virtual community, in contrast to Web sites where people are limited to the passive viewing of content. Examples of Web 2.0 include social networking sites, blogs, wikis, folksonomies, video sharing sites, hosted services, Web applications, and </a:t>
            </a:r>
            <a:r>
              <a:rPr lang="en-GB" dirty="0" err="1" smtClean="0"/>
              <a:t>mashups</a:t>
            </a:r>
            <a:r>
              <a:rPr lang="en-GB" dirty="0" smtClean="0"/>
              <a:t>.</a:t>
            </a:r>
            <a:endParaRPr lang="en-US" dirty="0"/>
          </a:p>
        </p:txBody>
      </p:sp>
      <p:sp>
        <p:nvSpPr>
          <p:cNvPr id="4" name="Slide Number Placeholder 3"/>
          <p:cNvSpPr>
            <a:spLocks noGrp="1"/>
          </p:cNvSpPr>
          <p:nvPr>
            <p:ph type="sldNum" sz="quarter" idx="10"/>
          </p:nvPr>
        </p:nvSpPr>
        <p:spPr/>
        <p:txBody>
          <a:bodyPr/>
          <a:lstStyle/>
          <a:p>
            <a:fld id="{859F3968-B487-4493-B1C8-01DF57538C74}" type="slidenum">
              <a:rPr lang="en-US" smtClean="0"/>
              <a:pPr/>
              <a:t>4</a:t>
            </a:fld>
            <a:endParaRPr lang="en-US"/>
          </a:p>
        </p:txBody>
      </p:sp>
    </p:spTree>
    <p:extLst>
      <p:ext uri="{BB962C8B-B14F-4D97-AF65-F5344CB8AC3E}">
        <p14:creationId xmlns:p14="http://schemas.microsoft.com/office/powerpoint/2010/main" xmlns="" val="168217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JavaFX</a:t>
            </a:r>
            <a:r>
              <a:rPr lang="en-GB" dirty="0" smtClean="0"/>
              <a:t> is a software platform for creating and delivering desktop applications, as well as rich internet applications (RIAs) that can run across a wide variety of devices. </a:t>
            </a:r>
            <a:r>
              <a:rPr lang="en-GB" dirty="0" err="1" smtClean="0"/>
              <a:t>JavaFX</a:t>
            </a:r>
            <a:r>
              <a:rPr lang="en-GB" dirty="0" smtClean="0"/>
              <a:t> is intended to replace Swing as the standard GUI library for Java SE, but both will be included for the foreseeable future.</a:t>
            </a:r>
            <a:endParaRPr lang="en-US" dirty="0"/>
          </a:p>
        </p:txBody>
      </p:sp>
      <p:sp>
        <p:nvSpPr>
          <p:cNvPr id="4" name="Slide Number Placeholder 3"/>
          <p:cNvSpPr>
            <a:spLocks noGrp="1"/>
          </p:cNvSpPr>
          <p:nvPr>
            <p:ph type="sldNum" sz="quarter" idx="10"/>
          </p:nvPr>
        </p:nvSpPr>
        <p:spPr/>
        <p:txBody>
          <a:bodyPr/>
          <a:lstStyle/>
          <a:p>
            <a:fld id="{859F3968-B487-4493-B1C8-01DF57538C74}" type="slidenum">
              <a:rPr lang="en-US" smtClean="0"/>
              <a:pPr/>
              <a:t>10</a:t>
            </a:fld>
            <a:endParaRPr lang="en-US"/>
          </a:p>
        </p:txBody>
      </p:sp>
    </p:spTree>
    <p:extLst>
      <p:ext uri="{BB962C8B-B14F-4D97-AF65-F5344CB8AC3E}">
        <p14:creationId xmlns:p14="http://schemas.microsoft.com/office/powerpoint/2010/main" xmlns="" val="7317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jQuery, a JavaScript library that provides an Ajax framework and other utilities, and jQuery UI, a plug-in that provides abstractions for low-level interaction and animation, advanced effects and high-level, </a:t>
            </a:r>
            <a:r>
              <a:rPr lang="en-GB" dirty="0" err="1" smtClean="0"/>
              <a:t>themeable</a:t>
            </a:r>
            <a:r>
              <a:rPr lang="en-GB" dirty="0" smtClean="0"/>
              <a:t> widgets.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GB" dirty="0" err="1" smtClean="0"/>
              <a:t>MooTools</a:t>
            </a:r>
            <a:r>
              <a:rPr lang="en-GB" dirty="0" smtClean="0"/>
              <a:t>, a compact and modular JavaScript framework best known for its visual effects and transitions.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Prototype, a JavaScript framework that provides Ajax and other utilities, and Script.aculo.us, a plug-in for animations and interface development.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YUI Library, a set of utilities and controls, for building richly interactive web applications using techniques such as DOM scripting, DHTML and Ajax.</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ASP.NET AJAX, a set of extensions to ASP.NET for implementing Ajax functionality.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Spry framework, an open source Ajax framework developed by Adobe which is used in the construction of Rich Internet applications. It is no longer maintained.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Dojo Toolkit, an Open Source DHTML toolkit written in JavaScript.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Ext JS, a library that extends Prototype, </a:t>
            </a:r>
            <a:r>
              <a:rPr lang="en-GB" dirty="0" err="1" smtClean="0"/>
              <a:t>Jquery</a:t>
            </a:r>
            <a:r>
              <a:rPr lang="en-GB" dirty="0" smtClean="0"/>
              <a:t> and YUI until version 1.0. Since version 1.1 a standalone Ajax framework.</a:t>
            </a:r>
            <a:endParaRPr lang="en-US" dirty="0" smtClean="0"/>
          </a:p>
          <a:p>
            <a:pPr marL="171450" indent="-171450">
              <a:buFontTx/>
              <a:buChar char="-"/>
            </a:pPr>
            <a:r>
              <a:rPr lang="en-GB" dirty="0" smtClean="0"/>
              <a:t>Backbone.js, loosely based on the Model-View-Controller application design paradigm</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59F3968-B487-4493-B1C8-01DF57538C74}" type="slidenum">
              <a:rPr lang="en-US" smtClean="0"/>
              <a:pPr/>
              <a:t>13</a:t>
            </a:fld>
            <a:endParaRPr lang="en-US"/>
          </a:p>
        </p:txBody>
      </p:sp>
    </p:spTree>
    <p:extLst>
      <p:ext uri="{BB962C8B-B14F-4D97-AF65-F5344CB8AC3E}">
        <p14:creationId xmlns:p14="http://schemas.microsoft.com/office/powerpoint/2010/main" xmlns="" val="291069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 computer science, marshalling or </a:t>
            </a:r>
            <a:r>
              <a:rPr lang="en-GB" dirty="0" err="1" smtClean="0"/>
              <a:t>marshaling</a:t>
            </a:r>
            <a:r>
              <a:rPr lang="en-GB" dirty="0" smtClean="0"/>
              <a:t> is the process of transforming the memory representation of an object to a data format suitable for storage or transmission, and it is typically used when data must be moved between different parts of a computer program or from one program to another. Marshalling is similar to serialization and is used to communicate to remote objects with an object, in this case a serialized object. It simplifies complex communication, using custom/complex objects to communicate instead of primitives. The opposite, or reverse, of marshalling is called </a:t>
            </a:r>
            <a:r>
              <a:rPr lang="en-GB" dirty="0" err="1" smtClean="0"/>
              <a:t>unmarshalling</a:t>
            </a:r>
            <a:r>
              <a:rPr lang="en-GB" dirty="0" smtClean="0"/>
              <a:t> (or </a:t>
            </a:r>
            <a:r>
              <a:rPr lang="en-GB" dirty="0" err="1" smtClean="0"/>
              <a:t>demarshalling</a:t>
            </a:r>
            <a:r>
              <a:rPr lang="en-GB" dirty="0" smtClean="0"/>
              <a:t>, similar to deserialization)</a:t>
            </a:r>
          </a:p>
          <a:p>
            <a:endParaRPr lang="en-GB" dirty="0" smtClean="0"/>
          </a:p>
          <a:p>
            <a:r>
              <a:rPr lang="en-GB" dirty="0" smtClean="0"/>
              <a:t>- </a:t>
            </a:r>
            <a:r>
              <a:rPr lang="en-GB" dirty="0" err="1" smtClean="0"/>
              <a:t>Guice</a:t>
            </a:r>
            <a:r>
              <a:rPr lang="en-GB" dirty="0" smtClean="0"/>
              <a:t> (pronounced 'juice') is a lightweight dependency injection framework for Java 6 and above</a:t>
            </a:r>
            <a:endParaRPr lang="en-US" dirty="0"/>
          </a:p>
        </p:txBody>
      </p:sp>
      <p:sp>
        <p:nvSpPr>
          <p:cNvPr id="4" name="Slide Number Placeholder 3"/>
          <p:cNvSpPr>
            <a:spLocks noGrp="1"/>
          </p:cNvSpPr>
          <p:nvPr>
            <p:ph type="sldNum" sz="quarter" idx="10"/>
          </p:nvPr>
        </p:nvSpPr>
        <p:spPr/>
        <p:txBody>
          <a:bodyPr/>
          <a:lstStyle/>
          <a:p>
            <a:fld id="{859F3968-B487-4493-B1C8-01DF57538C74}" type="slidenum">
              <a:rPr lang="en-US" smtClean="0"/>
              <a:pPr/>
              <a:t>17</a:t>
            </a:fld>
            <a:endParaRPr lang="en-US"/>
          </a:p>
        </p:txBody>
      </p:sp>
    </p:spTree>
    <p:extLst>
      <p:ext uri="{BB962C8B-B14F-4D97-AF65-F5344CB8AC3E}">
        <p14:creationId xmlns:p14="http://schemas.microsoft.com/office/powerpoint/2010/main" xmlns="" val="207254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10066"/>
            <a:ext cx="12192000" cy="7516514"/>
            <a:chOff x="0" y="-110066"/>
            <a:chExt cx="12192000" cy="7516514"/>
          </a:xfrm>
        </p:grpSpPr>
        <p:cxnSp>
          <p:nvCxnSpPr>
            <p:cNvPr id="32" name="Straight Connector 31"/>
            <p:cNvCxnSpPr/>
            <p:nvPr/>
          </p:nvCxnSpPr>
          <p:spPr>
            <a:xfrm>
              <a:off x="10972800" y="-110066"/>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7" idx="5"/>
            </p:cNvCxnSpPr>
            <p:nvPr/>
          </p:nvCxnSpPr>
          <p:spPr>
            <a:xfrm flipH="1">
              <a:off x="8347260" y="6449681"/>
              <a:ext cx="3844740" cy="95676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895556" y="-8467"/>
              <a:ext cx="129326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11928296" y="-8467"/>
              <a:ext cx="26370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1168009" y="6041362"/>
              <a:ext cx="1023991" cy="81663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898730" y="-8467"/>
              <a:ext cx="129009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1513792" y="-8467"/>
              <a:ext cx="67503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102742"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662870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378802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55440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28451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04179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04685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51616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88938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390830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07369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5400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34786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249754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83894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17047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F6CD8407-AF3E-44C7-8A97-0B59C83E0C00}" type="datetimeFigureOut">
              <a:rPr lang="en-US" smtClean="0"/>
              <a:pPr/>
              <a:t>8/20/2016</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096C2693-28D9-44D8-AB47-B3E969782C6A}" type="slidenum">
              <a:rPr lang="en-US" smtClean="0"/>
              <a:pPr/>
              <a:t>‹#›</a:t>
            </a:fld>
            <a:endParaRPr lang="en-US"/>
          </a:p>
        </p:txBody>
      </p:sp>
    </p:spTree>
    <p:extLst>
      <p:ext uri="{BB962C8B-B14F-4D97-AF65-F5344CB8AC3E}">
        <p14:creationId xmlns:p14="http://schemas.microsoft.com/office/powerpoint/2010/main" xmlns="" val="318519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807"/>
            <a:ext cx="12191999" cy="7126825"/>
            <a:chOff x="1" y="-8467"/>
            <a:chExt cx="12191999" cy="7126825"/>
          </a:xfrm>
        </p:grpSpPr>
        <p:cxnSp>
          <p:nvCxnSpPr>
            <p:cNvPr id="20" name="Straight Connector 19"/>
            <p:cNvCxnSpPr/>
            <p:nvPr/>
          </p:nvCxnSpPr>
          <p:spPr>
            <a:xfrm flipH="1">
              <a:off x="11193542" y="5866544"/>
              <a:ext cx="967010" cy="957134"/>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290323" y="5219272"/>
              <a:ext cx="726165" cy="189908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1844152" y="-8467"/>
              <a:ext cx="34467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1590866" y="-8467"/>
              <a:ext cx="6011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1590866" y="5054884"/>
              <a:ext cx="601134" cy="1803115"/>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1537878" y="-8467"/>
              <a:ext cx="65094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513792" y="-8467"/>
              <a:ext cx="675032"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528596" y="-8467"/>
              <a:ext cx="66022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03622" y="4458984"/>
              <a:ext cx="1185203" cy="239901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1" y="4013200"/>
              <a:ext cx="102742"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44150" y="167812"/>
            <a:ext cx="10757803" cy="66439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955497"/>
            <a:ext cx="10716480" cy="5085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74139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rototypejs.org/lear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Mp3.com" TargetMode="External"/><Relationship Id="rId13" Type="http://schemas.openxmlformats.org/officeDocument/2006/relationships/hyperlink" Target="https://en.wikipedia.org/wiki/Blogging" TargetMode="External"/><Relationship Id="rId18" Type="http://schemas.openxmlformats.org/officeDocument/2006/relationships/hyperlink" Target="https://en.wikipedia.org/wiki/Search_engine_optimization" TargetMode="External"/><Relationship Id="rId26" Type="http://schemas.openxmlformats.org/officeDocument/2006/relationships/hyperlink" Target="https://en.wikipedia.org/wiki/Web_directory" TargetMode="External"/><Relationship Id="rId3" Type="http://schemas.openxmlformats.org/officeDocument/2006/relationships/hyperlink" Target="https://en.wikipedia.org/wiki/Google_AdSense" TargetMode="External"/><Relationship Id="rId21" Type="http://schemas.openxmlformats.org/officeDocument/2006/relationships/hyperlink" Target="https://en.wikipedia.org/wiki/Screen_scraping" TargetMode="External"/><Relationship Id="rId7" Type="http://schemas.openxmlformats.org/officeDocument/2006/relationships/hyperlink" Target="https://en.wikipedia.org/wiki/BitTorrent" TargetMode="External"/><Relationship Id="rId12" Type="http://schemas.openxmlformats.org/officeDocument/2006/relationships/hyperlink" Target="https://en.wikipedia.org/wiki/Personal_web_page" TargetMode="External"/><Relationship Id="rId17" Type="http://schemas.openxmlformats.org/officeDocument/2006/relationships/hyperlink" Target="https://en.wikipedia.org/wiki/Domain_name_speculation" TargetMode="External"/><Relationship Id="rId25" Type="http://schemas.openxmlformats.org/officeDocument/2006/relationships/hyperlink" Target="https://en.wikipedia.org/wiki/Wikis" TargetMode="External"/><Relationship Id="rId2" Type="http://schemas.openxmlformats.org/officeDocument/2006/relationships/hyperlink" Target="https://en.wikipedia.org/wiki/DoubleClick" TargetMode="External"/><Relationship Id="rId16" Type="http://schemas.openxmlformats.org/officeDocument/2006/relationships/hyperlink" Target="https://en.wikipedia.org/wiki/EVDB" TargetMode="External"/><Relationship Id="rId20" Type="http://schemas.openxmlformats.org/officeDocument/2006/relationships/hyperlink" Target="https://en.wikipedia.org/wiki/Cost_per_click" TargetMode="External"/><Relationship Id="rId29" Type="http://schemas.openxmlformats.org/officeDocument/2006/relationships/hyperlink" Target="https://en.wikipedia.org/wiki/Web_syndication" TargetMode="External"/><Relationship Id="rId1" Type="http://schemas.openxmlformats.org/officeDocument/2006/relationships/slideLayout" Target="../slideLayouts/slideLayout2.xml"/><Relationship Id="rId6" Type="http://schemas.openxmlformats.org/officeDocument/2006/relationships/hyperlink" Target="https://en.wikipedia.org/wiki/Akamai" TargetMode="External"/><Relationship Id="rId11" Type="http://schemas.openxmlformats.org/officeDocument/2006/relationships/hyperlink" Target="https://en.wikipedia.org/wiki/Wikipedia" TargetMode="External"/><Relationship Id="rId24" Type="http://schemas.openxmlformats.org/officeDocument/2006/relationships/hyperlink" Target="https://en.wikipedia.org/wiki/Content_management_systems" TargetMode="External"/><Relationship Id="rId5" Type="http://schemas.openxmlformats.org/officeDocument/2006/relationships/hyperlink" Target="https://en.wikipedia.org/wiki/Flickr" TargetMode="External"/><Relationship Id="rId15" Type="http://schemas.openxmlformats.org/officeDocument/2006/relationships/hyperlink" Target="https://en.wikipedia.org/wiki/Upcoming.org" TargetMode="External"/><Relationship Id="rId23" Type="http://schemas.openxmlformats.org/officeDocument/2006/relationships/hyperlink" Target="https://en.wikipedia.org/wiki/Publishing" TargetMode="External"/><Relationship Id="rId28" Type="http://schemas.openxmlformats.org/officeDocument/2006/relationships/hyperlink" Target="https://en.wikipedia.org/wiki/Tag_(metadata)" TargetMode="External"/><Relationship Id="rId10" Type="http://schemas.openxmlformats.org/officeDocument/2006/relationships/hyperlink" Target="https://en.wikipedia.org/wiki/Britannica_Online" TargetMode="External"/><Relationship Id="rId19" Type="http://schemas.openxmlformats.org/officeDocument/2006/relationships/hyperlink" Target="https://en.wikipedia.org/wiki/Page_views" TargetMode="External"/><Relationship Id="rId4" Type="http://schemas.openxmlformats.org/officeDocument/2006/relationships/hyperlink" Target="https://en.wikipedia.org/wiki/Ofoto" TargetMode="External"/><Relationship Id="rId9" Type="http://schemas.openxmlformats.org/officeDocument/2006/relationships/hyperlink" Target="https://en.wikipedia.org/wiki/Napster" TargetMode="External"/><Relationship Id="rId14" Type="http://schemas.openxmlformats.org/officeDocument/2006/relationships/hyperlink" Target="https://en.wikipedia.org/wiki/Evite" TargetMode="External"/><Relationship Id="rId22" Type="http://schemas.openxmlformats.org/officeDocument/2006/relationships/hyperlink" Target="https://en.wikipedia.org/wiki/Web_services" TargetMode="External"/><Relationship Id="rId27" Type="http://schemas.openxmlformats.org/officeDocument/2006/relationships/hyperlink" Target="https://en.wikipedia.org/wiki/Taxonomy_(gener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383694" cy="1646302"/>
          </a:xfrm>
        </p:spPr>
        <p:txBody>
          <a:bodyPr/>
          <a:lstStyle/>
          <a:p>
            <a:pPr algn="ctr"/>
            <a:r>
              <a:rPr lang="en-US" dirty="0" smtClean="0"/>
              <a:t>Advanced </a:t>
            </a:r>
            <a:r>
              <a:rPr lang="en-US" dirty="0" smtClean="0"/>
              <a:t>Web Technology</a:t>
            </a:r>
            <a:endParaRPr lang="en-US" dirty="0"/>
          </a:p>
        </p:txBody>
      </p:sp>
    </p:spTree>
    <p:extLst>
      <p:ext uri="{BB962C8B-B14F-4D97-AF65-F5344CB8AC3E}">
        <p14:creationId xmlns:p14="http://schemas.microsoft.com/office/powerpoint/2010/main" xmlns="" val="225485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Rich Internet Application </a:t>
            </a:r>
            <a:r>
              <a:rPr lang="en-US" dirty="0" smtClean="0"/>
              <a:t>Development</a:t>
            </a:r>
            <a:endParaRPr lang="en-US" dirty="0"/>
          </a:p>
        </p:txBody>
      </p:sp>
      <p:sp>
        <p:nvSpPr>
          <p:cNvPr id="3" name="Content Placeholder 2"/>
          <p:cNvSpPr>
            <a:spLocks noGrp="1"/>
          </p:cNvSpPr>
          <p:nvPr>
            <p:ph idx="1"/>
          </p:nvPr>
        </p:nvSpPr>
        <p:spPr/>
        <p:txBody>
          <a:bodyPr/>
          <a:lstStyle/>
          <a:p>
            <a:r>
              <a:rPr lang="en-GB" dirty="0"/>
              <a:t>A rich Internet application (RIA</a:t>
            </a:r>
            <a:r>
              <a:rPr lang="en-GB" dirty="0" smtClean="0"/>
              <a:t>)</a:t>
            </a:r>
          </a:p>
          <a:p>
            <a:pPr lvl="1"/>
            <a:r>
              <a:rPr lang="en-GB" dirty="0" smtClean="0"/>
              <a:t>sometimes </a:t>
            </a:r>
            <a:r>
              <a:rPr lang="en-GB" dirty="0"/>
              <a:t>called an Installable Internet </a:t>
            </a:r>
            <a:r>
              <a:rPr lang="en-GB" dirty="0" smtClean="0"/>
              <a:t>Application,</a:t>
            </a:r>
          </a:p>
          <a:p>
            <a:pPr lvl="1"/>
            <a:r>
              <a:rPr lang="en-GB" dirty="0" smtClean="0"/>
              <a:t>Is </a:t>
            </a:r>
            <a:r>
              <a:rPr lang="en-GB" dirty="0"/>
              <a:t>a Web application that has many of the characteristics of desktop application software</a:t>
            </a:r>
            <a:r>
              <a:rPr lang="en-GB" dirty="0" smtClean="0"/>
              <a:t>,</a:t>
            </a:r>
          </a:p>
          <a:p>
            <a:pPr lvl="1"/>
            <a:r>
              <a:rPr lang="en-GB" dirty="0" smtClean="0"/>
              <a:t>Typically </a:t>
            </a:r>
            <a:r>
              <a:rPr lang="en-GB" dirty="0"/>
              <a:t>delivered by way of a site-specific browser, </a:t>
            </a:r>
            <a:endParaRPr lang="en-GB" dirty="0" smtClean="0"/>
          </a:p>
          <a:p>
            <a:pPr lvl="1"/>
            <a:r>
              <a:rPr lang="en-GB" dirty="0" smtClean="0"/>
              <a:t>A </a:t>
            </a:r>
            <a:r>
              <a:rPr lang="en-GB" dirty="0"/>
              <a:t>browser plug-in, an independent sandbox, extensive use of JavaScript, or a virtual machine</a:t>
            </a:r>
            <a:r>
              <a:rPr lang="en-GB" dirty="0" smtClean="0"/>
              <a:t>.</a:t>
            </a:r>
          </a:p>
          <a:p>
            <a:pPr lvl="1"/>
            <a:r>
              <a:rPr lang="en-GB" dirty="0" smtClean="0"/>
              <a:t>Adobe </a:t>
            </a:r>
            <a:r>
              <a:rPr lang="en-GB" dirty="0"/>
              <a:t>Flash, </a:t>
            </a:r>
            <a:r>
              <a:rPr lang="en-GB" dirty="0" err="1"/>
              <a:t>JavaFX</a:t>
            </a:r>
            <a:r>
              <a:rPr lang="en-GB" dirty="0"/>
              <a:t>, and Microsoft Silverlight are currently the three most common </a:t>
            </a:r>
            <a:r>
              <a:rPr lang="en-GB" dirty="0" smtClean="0"/>
              <a:t>platforms</a:t>
            </a:r>
            <a:endParaRPr lang="en-US" dirty="0"/>
          </a:p>
        </p:txBody>
      </p:sp>
      <p:pic>
        <p:nvPicPr>
          <p:cNvPr id="5122" name="Picture 2" descr="http://4.bp.blogspot.com/-sLsS1NBql9s/USnPEbFI28I/AAAAAAAACa8/JvyhjyftzpA/s1600/16084059-abstract-word-cloud-for-rich-internet-application-with-related-tags-and-ter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75475" y="3324225"/>
            <a:ext cx="3810000" cy="3343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867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AJAX</a:t>
            </a:r>
            <a:endParaRPr lang="en-US" dirty="0"/>
          </a:p>
        </p:txBody>
      </p:sp>
      <p:sp>
        <p:nvSpPr>
          <p:cNvPr id="3" name="Content Placeholder 2"/>
          <p:cNvSpPr>
            <a:spLocks noGrp="1"/>
          </p:cNvSpPr>
          <p:nvPr>
            <p:ph idx="1"/>
          </p:nvPr>
        </p:nvSpPr>
        <p:spPr/>
        <p:txBody>
          <a:bodyPr>
            <a:normAutofit/>
          </a:bodyPr>
          <a:lstStyle/>
          <a:p>
            <a:r>
              <a:rPr lang="en-GB" sz="2000" dirty="0"/>
              <a:t>Ajax is not a technology in itself</a:t>
            </a:r>
          </a:p>
          <a:p>
            <a:r>
              <a:rPr lang="en-GB" sz="2000" dirty="0"/>
              <a:t>Shorthand for Asynchronous JavaScript and XML</a:t>
            </a:r>
          </a:p>
          <a:p>
            <a:r>
              <a:rPr lang="en-GB" sz="2000" dirty="0"/>
              <a:t>The term was first used by Adaptive Path only in Feb 2005</a:t>
            </a:r>
          </a:p>
          <a:p>
            <a:r>
              <a:rPr lang="en-GB" sz="2000" dirty="0"/>
              <a:t>Removes the need to reload entire web page each time the user makes a change. Increase the web page's interactivity, speed, and usability.</a:t>
            </a:r>
          </a:p>
          <a:p>
            <a:r>
              <a:rPr lang="en-GB" sz="2000" dirty="0"/>
              <a:t>XML is used as the format for transferring data between the server and client. XML files may be created dynamically by some form of server-side scripting</a:t>
            </a:r>
          </a:p>
          <a:p>
            <a:r>
              <a:rPr lang="en-GB" sz="2000" dirty="0"/>
              <a:t>The Ajax technique uses a combination of: XHTML and CSS, JavaScript, </a:t>
            </a:r>
            <a:r>
              <a:rPr lang="en-GB" sz="2000" dirty="0" err="1"/>
              <a:t>XMLHttpRequest</a:t>
            </a:r>
            <a:r>
              <a:rPr lang="en-GB" sz="2000" dirty="0"/>
              <a:t> /</a:t>
            </a:r>
            <a:r>
              <a:rPr lang="en-GB" sz="2000" dirty="0" err="1"/>
              <a:t>IFrame</a:t>
            </a:r>
            <a:r>
              <a:rPr lang="en-GB" sz="2000" dirty="0"/>
              <a:t> object</a:t>
            </a:r>
            <a:endParaRPr lang="en-US" sz="2000" dirty="0"/>
          </a:p>
        </p:txBody>
      </p:sp>
      <p:pic>
        <p:nvPicPr>
          <p:cNvPr id="4" name="Picture 3" descr="http://www.mitridat.com/images/services/ajax-application-developmen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47611" y="167812"/>
            <a:ext cx="2667824" cy="2033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50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AJAX </a:t>
            </a:r>
            <a:r>
              <a:rPr lang="en-US" dirty="0" smtClean="0"/>
              <a:t>Frameworks</a:t>
            </a:r>
            <a:endParaRPr lang="en-US" dirty="0"/>
          </a:p>
        </p:txBody>
      </p:sp>
      <p:sp>
        <p:nvSpPr>
          <p:cNvPr id="3" name="Content Placeholder 2"/>
          <p:cNvSpPr>
            <a:spLocks noGrp="1"/>
          </p:cNvSpPr>
          <p:nvPr>
            <p:ph idx="1"/>
          </p:nvPr>
        </p:nvSpPr>
        <p:spPr/>
        <p:txBody>
          <a:bodyPr/>
          <a:lstStyle/>
          <a:p>
            <a:r>
              <a:rPr lang="en-US" dirty="0" smtClean="0"/>
              <a:t>Prototype </a:t>
            </a:r>
            <a:r>
              <a:rPr lang="en-US" dirty="0"/>
              <a:t>Library, </a:t>
            </a:r>
            <a:endParaRPr lang="en-US" dirty="0" smtClean="0"/>
          </a:p>
          <a:p>
            <a:r>
              <a:rPr lang="en-US" dirty="0" smtClean="0"/>
              <a:t>DWR </a:t>
            </a:r>
            <a:r>
              <a:rPr lang="en-US" dirty="0"/>
              <a:t>JAVA AJAX </a:t>
            </a:r>
            <a:r>
              <a:rPr lang="en-US" dirty="0" smtClean="0"/>
              <a:t>Frameworks</a:t>
            </a:r>
            <a:endParaRPr lang="en-US" dirty="0"/>
          </a:p>
        </p:txBody>
      </p:sp>
    </p:spTree>
    <p:extLst>
      <p:ext uri="{BB962C8B-B14F-4D97-AF65-F5344CB8AC3E}">
        <p14:creationId xmlns:p14="http://schemas.microsoft.com/office/powerpoint/2010/main" xmlns="" val="395894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Ajax frameworks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7381065"/>
              </p:ext>
            </p:extLst>
          </p:nvPr>
        </p:nvGraphicFramePr>
        <p:xfrm>
          <a:off x="677863" y="955675"/>
          <a:ext cx="10715626" cy="4348480"/>
        </p:xfrm>
        <a:graphic>
          <a:graphicData uri="http://schemas.openxmlformats.org/drawingml/2006/table">
            <a:tbl>
              <a:tblPr firstRow="1" bandRow="1">
                <a:tableStyleId>{5C22544A-7EE6-4342-B048-85BDC9FD1C3A}</a:tableStyleId>
              </a:tblPr>
              <a:tblGrid>
                <a:gridCol w="5357813"/>
                <a:gridCol w="5357813"/>
              </a:tblGrid>
              <a:tr h="370840">
                <a:tc>
                  <a:txBody>
                    <a:bodyPr/>
                    <a:lstStyle/>
                    <a:p>
                      <a:r>
                        <a:rPr lang="en-US" dirty="0" smtClean="0"/>
                        <a:t>frameworks</a:t>
                      </a:r>
                      <a:endParaRPr lang="en-US" dirty="0"/>
                    </a:p>
                  </a:txBody>
                  <a:tcPr/>
                </a:tc>
                <a:tc>
                  <a:txBody>
                    <a:bodyPr/>
                    <a:lstStyle/>
                    <a:p>
                      <a:r>
                        <a:rPr lang="en-US" dirty="0" smtClean="0"/>
                        <a:t>License</a:t>
                      </a:r>
                      <a:endParaRPr lang="en-US" dirty="0"/>
                    </a:p>
                  </a:txBody>
                  <a:tcPr/>
                </a:tc>
              </a:tr>
              <a:tr h="370840">
                <a:tc>
                  <a:txBody>
                    <a:bodyPr/>
                    <a:lstStyle/>
                    <a:p>
                      <a:r>
                        <a:rPr lang="en-GB" dirty="0" smtClean="0"/>
                        <a:t>JQuery</a:t>
                      </a:r>
                      <a:endParaRPr lang="en-US" dirty="0"/>
                    </a:p>
                  </a:txBody>
                  <a:tcPr/>
                </a:tc>
                <a:tc>
                  <a:txBody>
                    <a:bodyPr/>
                    <a:lstStyle/>
                    <a:p>
                      <a:r>
                        <a:rPr lang="en-US" dirty="0" smtClean="0"/>
                        <a:t>GPL and MIT</a:t>
                      </a:r>
                      <a:endParaRPr lang="en-US" dirty="0"/>
                    </a:p>
                  </a:txBody>
                  <a:tcPr/>
                </a:tc>
              </a:tr>
              <a:tr h="370840">
                <a:tc>
                  <a:txBody>
                    <a:bodyPr/>
                    <a:lstStyle/>
                    <a:p>
                      <a:r>
                        <a:rPr lang="en-GB" dirty="0" err="1" smtClean="0"/>
                        <a:t>MooTools</a:t>
                      </a:r>
                      <a:endParaRPr lang="en-US" dirty="0"/>
                    </a:p>
                  </a:txBody>
                  <a:tcPr/>
                </a:tc>
                <a:tc>
                  <a:txBody>
                    <a:bodyPr/>
                    <a:lstStyle/>
                    <a:p>
                      <a:r>
                        <a:rPr lang="en-US" dirty="0" smtClean="0"/>
                        <a:t>MIT</a:t>
                      </a:r>
                      <a:endParaRPr lang="en-US" dirty="0"/>
                    </a:p>
                  </a:txBody>
                  <a:tcPr/>
                </a:tc>
              </a:tr>
              <a:tr h="370840">
                <a:tc>
                  <a:txBody>
                    <a:bodyPr/>
                    <a:lstStyle/>
                    <a:p>
                      <a:r>
                        <a:rPr lang="en-GB" dirty="0" smtClean="0"/>
                        <a:t>Prototype</a:t>
                      </a:r>
                      <a:endParaRPr lang="en-US" dirty="0"/>
                    </a:p>
                  </a:txBody>
                  <a:tcPr/>
                </a:tc>
                <a:tc>
                  <a:txBody>
                    <a:bodyPr/>
                    <a:lstStyle/>
                    <a:p>
                      <a:r>
                        <a:rPr lang="en-US" dirty="0" smtClean="0"/>
                        <a:t>MIT</a:t>
                      </a:r>
                      <a:endParaRPr lang="en-US" dirty="0"/>
                    </a:p>
                  </a:txBody>
                  <a:tcPr/>
                </a:tc>
              </a:tr>
              <a:tr h="370840">
                <a:tc>
                  <a:txBody>
                    <a:bodyPr/>
                    <a:lstStyle/>
                    <a:p>
                      <a:r>
                        <a:rPr lang="en-GB" dirty="0" smtClean="0"/>
                        <a:t>YUI Library</a:t>
                      </a:r>
                      <a:endParaRPr lang="en-US" dirty="0"/>
                    </a:p>
                  </a:txBody>
                  <a:tcPr/>
                </a:tc>
                <a:tc>
                  <a:txBody>
                    <a:bodyPr/>
                    <a:lstStyle/>
                    <a:p>
                      <a:r>
                        <a:rPr lang="en-US" dirty="0" smtClean="0"/>
                        <a:t>BSD</a:t>
                      </a:r>
                      <a:endParaRPr lang="en-US" dirty="0"/>
                    </a:p>
                  </a:txBody>
                  <a:tcPr/>
                </a:tc>
              </a:tr>
              <a:tr h="370840">
                <a:tc>
                  <a:txBody>
                    <a:bodyPr/>
                    <a:lstStyle/>
                    <a:p>
                      <a:r>
                        <a:rPr lang="en-GB" dirty="0" smtClean="0"/>
                        <a:t>ASP.NET AJAX</a:t>
                      </a:r>
                      <a:endParaRPr lang="en-US" dirty="0"/>
                    </a:p>
                  </a:txBody>
                  <a:tcPr/>
                </a:tc>
                <a:tc>
                  <a:txBody>
                    <a:bodyPr/>
                    <a:lstStyle/>
                    <a:p>
                      <a:r>
                        <a:rPr lang="en-US" dirty="0" smtClean="0"/>
                        <a:t>Microsoft Public License</a:t>
                      </a:r>
                      <a:endParaRPr lang="en-US" dirty="0"/>
                    </a:p>
                  </a:txBody>
                  <a:tcPr/>
                </a:tc>
              </a:tr>
              <a:tr h="370840">
                <a:tc>
                  <a:txBody>
                    <a:bodyPr/>
                    <a:lstStyle/>
                    <a:p>
                      <a:r>
                        <a:rPr lang="en-GB" dirty="0" smtClean="0"/>
                        <a:t>Spry framework (no longer)</a:t>
                      </a:r>
                      <a:endParaRPr lang="en-US" dirty="0"/>
                    </a:p>
                  </a:txBody>
                  <a:tcPr/>
                </a:tc>
                <a:tc>
                  <a:txBody>
                    <a:bodyPr/>
                    <a:lstStyle/>
                    <a:p>
                      <a:r>
                        <a:rPr lang="en-US" dirty="0" smtClean="0"/>
                        <a:t>MIT</a:t>
                      </a:r>
                      <a:endParaRPr lang="en-US" dirty="0"/>
                    </a:p>
                  </a:txBody>
                  <a:tcPr/>
                </a:tc>
              </a:tr>
              <a:tr h="370840">
                <a:tc>
                  <a:txBody>
                    <a:bodyPr/>
                    <a:lstStyle/>
                    <a:p>
                      <a:r>
                        <a:rPr lang="en-GB" dirty="0" smtClean="0"/>
                        <a:t>Dojo Toolkit</a:t>
                      </a:r>
                      <a:endParaRPr lang="en-US" dirty="0"/>
                    </a:p>
                  </a:txBody>
                  <a:tcPr/>
                </a:tc>
                <a:tc>
                  <a:txBody>
                    <a:bodyPr/>
                    <a:lstStyle/>
                    <a:p>
                      <a:r>
                        <a:rPr lang="en-GB" dirty="0" smtClean="0"/>
                        <a:t>modified BSD license or the Academic Free License</a:t>
                      </a:r>
                      <a:endParaRPr lang="en-US" dirty="0"/>
                    </a:p>
                  </a:txBody>
                  <a:tcPr/>
                </a:tc>
              </a:tr>
              <a:tr h="370840">
                <a:tc>
                  <a:txBody>
                    <a:bodyPr/>
                    <a:lstStyle/>
                    <a:p>
                      <a:r>
                        <a:rPr lang="en-GB" dirty="0" smtClean="0"/>
                        <a:t>Ext JS</a:t>
                      </a:r>
                      <a:endParaRPr lang="en-US" dirty="0"/>
                    </a:p>
                  </a:txBody>
                  <a:tcPr/>
                </a:tc>
                <a:tc>
                  <a:txBody>
                    <a:bodyPr/>
                    <a:lstStyle/>
                    <a:p>
                      <a:r>
                        <a:rPr lang="en-US" dirty="0" smtClean="0"/>
                        <a:t>GPLv3 or proprietary</a:t>
                      </a:r>
                      <a:endParaRPr lang="en-US" dirty="0"/>
                    </a:p>
                  </a:txBody>
                  <a:tcPr/>
                </a:tc>
              </a:tr>
              <a:tr h="370840">
                <a:tc>
                  <a:txBody>
                    <a:bodyPr/>
                    <a:lstStyle/>
                    <a:p>
                      <a:r>
                        <a:rPr lang="en-GB" dirty="0" smtClean="0"/>
                        <a:t>Backbone.js</a:t>
                      </a:r>
                      <a:endParaRPr lang="en-US" dirty="0"/>
                    </a:p>
                  </a:txBody>
                  <a:tcPr/>
                </a:tc>
                <a:tc>
                  <a:txBody>
                    <a:bodyPr/>
                    <a:lstStyle/>
                    <a:p>
                      <a:r>
                        <a:rPr lang="en-US" dirty="0" smtClean="0"/>
                        <a:t>MIT</a:t>
                      </a:r>
                      <a:endParaRPr lang="en-US" dirty="0"/>
                    </a:p>
                  </a:txBody>
                  <a:tcPr/>
                </a:tc>
              </a:tr>
              <a:tr h="370840">
                <a:tc>
                  <a:txBody>
                    <a:bodyPr/>
                    <a:lstStyle/>
                    <a:p>
                      <a:r>
                        <a:rPr lang="en-US" dirty="0" err="1" smtClean="0"/>
                        <a:t>AngularJS</a:t>
                      </a:r>
                      <a:endParaRPr lang="en-US" dirty="0"/>
                    </a:p>
                  </a:txBody>
                  <a:tcPr/>
                </a:tc>
                <a:tc>
                  <a:txBody>
                    <a:bodyPr/>
                    <a:lstStyle/>
                    <a:p>
                      <a:r>
                        <a:rPr lang="en-US" dirty="0" smtClean="0"/>
                        <a:t>MIT</a:t>
                      </a:r>
                      <a:endParaRPr lang="en-US" dirty="0"/>
                    </a:p>
                  </a:txBody>
                  <a:tcPr/>
                </a:tc>
              </a:tr>
            </a:tbl>
          </a:graphicData>
        </a:graphic>
      </p:graphicFrame>
    </p:spTree>
    <p:extLst>
      <p:ext uri="{BB962C8B-B14F-4D97-AF65-F5344CB8AC3E}">
        <p14:creationId xmlns:p14="http://schemas.microsoft.com/office/powerpoint/2010/main" xmlns="" val="77805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Frameworks in Java </a:t>
            </a:r>
            <a:r>
              <a:rPr lang="en-GB" dirty="0"/>
              <a:t>for server-side Ajax operations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91620868"/>
              </p:ext>
            </p:extLst>
          </p:nvPr>
        </p:nvGraphicFramePr>
        <p:xfrm>
          <a:off x="677863" y="955675"/>
          <a:ext cx="10715626" cy="4851400"/>
        </p:xfrm>
        <a:graphic>
          <a:graphicData uri="http://schemas.openxmlformats.org/drawingml/2006/table">
            <a:tbl>
              <a:tblPr firstRow="1" bandRow="1">
                <a:tableStyleId>{5C22544A-7EE6-4342-B048-85BDC9FD1C3A}</a:tableStyleId>
              </a:tblPr>
              <a:tblGrid>
                <a:gridCol w="5357813"/>
                <a:gridCol w="5357813"/>
              </a:tblGrid>
              <a:tr h="370840">
                <a:tc>
                  <a:txBody>
                    <a:bodyPr/>
                    <a:lstStyle/>
                    <a:p>
                      <a:endParaRPr lang="en-US" dirty="0"/>
                    </a:p>
                  </a:txBody>
                  <a:tcPr/>
                </a:tc>
                <a:tc>
                  <a:txBody>
                    <a:bodyPr/>
                    <a:lstStyle/>
                    <a:p>
                      <a:endParaRPr lang="en-US" dirty="0"/>
                    </a:p>
                  </a:txBody>
                  <a:tcPr/>
                </a:tc>
              </a:tr>
              <a:tr h="370840">
                <a:tc>
                  <a:txBody>
                    <a:bodyPr/>
                    <a:lstStyle/>
                    <a:p>
                      <a:pPr marL="342900" indent="-342900">
                        <a:buFont typeface="+mj-lt"/>
                        <a:buAutoNum type="arabicPeriod"/>
                      </a:pPr>
                      <a:r>
                        <a:rPr lang="en-US" dirty="0" smtClean="0"/>
                        <a:t>Apache Wicket: An open-source Java server-centric framework supporting Ajax development</a:t>
                      </a:r>
                    </a:p>
                    <a:p>
                      <a:pPr marL="342900" indent="-342900">
                        <a:buFont typeface="+mj-lt"/>
                        <a:buAutoNum type="arabicPeriod"/>
                      </a:pPr>
                      <a:r>
                        <a:rPr lang="en-US" dirty="0" err="1" smtClean="0"/>
                        <a:t>AribaWeb</a:t>
                      </a:r>
                      <a:r>
                        <a:rPr lang="en-US" dirty="0" smtClean="0"/>
                        <a:t>: An open-source framework with Reflection and Object-Relational mapping</a:t>
                      </a:r>
                    </a:p>
                    <a:p>
                      <a:pPr marL="342900" indent="-342900">
                        <a:buFont typeface="+mj-lt"/>
                        <a:buAutoNum type="arabicPeriod"/>
                      </a:pPr>
                      <a:r>
                        <a:rPr lang="en-US" dirty="0" err="1" smtClean="0"/>
                        <a:t>Backbase</a:t>
                      </a:r>
                      <a:r>
                        <a:rPr lang="en-US" dirty="0" smtClean="0"/>
                        <a:t>: Enterprise Ajax for JSF</a:t>
                      </a:r>
                    </a:p>
                    <a:p>
                      <a:pPr marL="342900" indent="-342900">
                        <a:buFont typeface="+mj-lt"/>
                        <a:buAutoNum type="arabicPeriod"/>
                      </a:pPr>
                      <a:r>
                        <a:rPr lang="en-US" dirty="0" smtClean="0"/>
                        <a:t>DWR Direct Web </a:t>
                      </a:r>
                      <a:r>
                        <a:rPr lang="en-US" dirty="0" err="1" smtClean="0"/>
                        <a:t>Remoting</a:t>
                      </a:r>
                      <a:endParaRPr lang="en-US" dirty="0" smtClean="0"/>
                    </a:p>
                    <a:p>
                      <a:pPr marL="342900" indent="-342900">
                        <a:buFont typeface="+mj-lt"/>
                        <a:buAutoNum type="arabicPeriod"/>
                      </a:pPr>
                      <a:r>
                        <a:rPr lang="en-US" dirty="0" smtClean="0"/>
                        <a:t>Echo for Ajax servlets</a:t>
                      </a:r>
                    </a:p>
                    <a:p>
                      <a:pPr marL="342900" indent="-342900">
                        <a:buFont typeface="+mj-lt"/>
                        <a:buAutoNum type="arabicPeriod"/>
                      </a:pPr>
                      <a:r>
                        <a:rPr lang="en-US" dirty="0" err="1" smtClean="0"/>
                        <a:t>FormEngine</a:t>
                      </a:r>
                      <a:r>
                        <a:rPr lang="en-US" dirty="0" smtClean="0"/>
                        <a:t>: A framework for easy creation of dynamic forms</a:t>
                      </a:r>
                    </a:p>
                    <a:p>
                      <a:pPr marL="342900" indent="-342900">
                        <a:buFont typeface="+mj-lt"/>
                        <a:buAutoNum type="arabicPeriod"/>
                      </a:pPr>
                      <a:r>
                        <a:rPr lang="en-US" dirty="0" smtClean="0"/>
                        <a:t>Google Web Toolkit: A widget library with a Java to JavaScript compiler</a:t>
                      </a:r>
                    </a:p>
                    <a:p>
                      <a:pPr marL="342900" indent="-342900">
                        <a:buFont typeface="+mj-lt"/>
                        <a:buAutoNum type="arabicPeriod"/>
                      </a:pPr>
                      <a:r>
                        <a:rPr lang="en-US" dirty="0" err="1" smtClean="0"/>
                        <a:t>ItsNat</a:t>
                      </a:r>
                      <a:r>
                        <a:rPr lang="en-US" dirty="0" smtClean="0"/>
                        <a:t>: A server-side Java framework focused on single-page interface applications</a:t>
                      </a:r>
                    </a:p>
                    <a:p>
                      <a:pPr marL="342900" indent="-342900">
                        <a:buFont typeface="+mj-lt"/>
                        <a:buAutoNum type="arabicPeriod"/>
                      </a:pPr>
                      <a:r>
                        <a:rPr lang="en-US" dirty="0" err="1" smtClean="0"/>
                        <a:t>JackBe</a:t>
                      </a:r>
                      <a:r>
                        <a:rPr lang="en-US" dirty="0" smtClean="0"/>
                        <a:t>: Enterprise Ajax framework</a:t>
                      </a:r>
                    </a:p>
                    <a:p>
                      <a:pPr marL="342900" indent="-342900">
                        <a:buFont typeface="+mj-lt"/>
                        <a:buAutoNum type="arabicPeriod"/>
                      </a:pPr>
                      <a:r>
                        <a:rPr lang="en-US" dirty="0" smtClean="0"/>
                        <a:t>JSF: Java Server Faces</a:t>
                      </a:r>
                      <a:endParaRPr lang="en-US" dirty="0"/>
                    </a:p>
                  </a:txBody>
                  <a:tcPr/>
                </a:tc>
                <a:tc>
                  <a:txBody>
                    <a:bodyPr/>
                    <a:lstStyle/>
                    <a:p>
                      <a:pPr marL="342900" indent="-342900">
                        <a:buFont typeface="+mj-lt"/>
                        <a:buAutoNum type="arabicPeriod" startAt="11"/>
                      </a:pPr>
                      <a:r>
                        <a:rPr lang="en-US" dirty="0" err="1" smtClean="0"/>
                        <a:t>OpenXava</a:t>
                      </a:r>
                      <a:r>
                        <a:rPr lang="en-US" dirty="0" smtClean="0"/>
                        <a:t>: Model-driven framework for creating Ajax business applications</a:t>
                      </a:r>
                    </a:p>
                    <a:p>
                      <a:pPr marL="342900" indent="-342900">
                        <a:buFont typeface="+mj-lt"/>
                        <a:buAutoNum type="arabicPeriod" startAt="11"/>
                      </a:pPr>
                      <a:r>
                        <a:rPr lang="en-US" dirty="0" smtClean="0"/>
                        <a:t>RAP: Eclipse Rich Ajax Platform</a:t>
                      </a:r>
                    </a:p>
                    <a:p>
                      <a:pPr marL="342900" indent="-342900">
                        <a:buFont typeface="+mj-lt"/>
                        <a:buAutoNum type="arabicPeriod" startAt="11"/>
                      </a:pPr>
                      <a:r>
                        <a:rPr lang="en-US" dirty="0" err="1" smtClean="0"/>
                        <a:t>JBoss</a:t>
                      </a:r>
                      <a:r>
                        <a:rPr lang="en-US" dirty="0" smtClean="0"/>
                        <a:t> </a:t>
                      </a:r>
                      <a:r>
                        <a:rPr lang="en-US" dirty="0" err="1" smtClean="0"/>
                        <a:t>RichFaces</a:t>
                      </a:r>
                      <a:r>
                        <a:rPr lang="en-US" dirty="0" smtClean="0"/>
                        <a:t>, </a:t>
                      </a:r>
                      <a:r>
                        <a:rPr lang="en-US" dirty="0" err="1" smtClean="0"/>
                        <a:t>ICEfaces</a:t>
                      </a:r>
                      <a:r>
                        <a:rPr lang="en-US" dirty="0" smtClean="0"/>
                        <a:t> and </a:t>
                      </a:r>
                      <a:r>
                        <a:rPr lang="en-US" dirty="0" err="1" smtClean="0"/>
                        <a:t>PrimeFaces</a:t>
                      </a:r>
                      <a:r>
                        <a:rPr lang="en-US" dirty="0" smtClean="0"/>
                        <a:t>: Open-source Ajax component libraries for </a:t>
                      </a:r>
                      <a:r>
                        <a:rPr lang="en-US" dirty="0" err="1" smtClean="0"/>
                        <a:t>JavaServer</a:t>
                      </a:r>
                      <a:r>
                        <a:rPr lang="en-US" dirty="0" smtClean="0"/>
                        <a:t> Faces</a:t>
                      </a:r>
                    </a:p>
                    <a:p>
                      <a:pPr marL="342900" indent="-342900">
                        <a:buFont typeface="+mj-lt"/>
                        <a:buAutoNum type="arabicPeriod" startAt="11"/>
                      </a:pPr>
                      <a:r>
                        <a:rPr lang="en-US" dirty="0" err="1" smtClean="0"/>
                        <a:t>Tersus</a:t>
                      </a:r>
                      <a:r>
                        <a:rPr lang="en-US" dirty="0" smtClean="0"/>
                        <a:t>: An open-source platform for developing rich web applications by visual programming</a:t>
                      </a:r>
                    </a:p>
                    <a:p>
                      <a:pPr marL="342900" indent="-342900">
                        <a:buFont typeface="+mj-lt"/>
                        <a:buAutoNum type="arabicPeriod" startAt="11"/>
                      </a:pPr>
                      <a:r>
                        <a:rPr lang="en-US" dirty="0" err="1" smtClean="0"/>
                        <a:t>Vaadin</a:t>
                      </a:r>
                      <a:r>
                        <a:rPr lang="en-US" dirty="0" smtClean="0"/>
                        <a:t>: A server-side Java widget framework utilizing GWT</a:t>
                      </a:r>
                    </a:p>
                    <a:p>
                      <a:pPr marL="342900" indent="-342900">
                        <a:buFont typeface="+mj-lt"/>
                        <a:buAutoNum type="arabicPeriod" startAt="11"/>
                      </a:pPr>
                      <a:r>
                        <a:rPr lang="en-US" dirty="0" smtClean="0"/>
                        <a:t>ZK: An open-source Java server + client fusion Ajax framework utilizing jQuery and XUL</a:t>
                      </a:r>
                    </a:p>
                    <a:p>
                      <a:endParaRPr lang="en-US" dirty="0"/>
                    </a:p>
                  </a:txBody>
                  <a:tcPr/>
                </a:tc>
              </a:tr>
            </a:tbl>
          </a:graphicData>
        </a:graphic>
      </p:graphicFrame>
    </p:spTree>
    <p:extLst>
      <p:ext uri="{BB962C8B-B14F-4D97-AF65-F5344CB8AC3E}">
        <p14:creationId xmlns:p14="http://schemas.microsoft.com/office/powerpoint/2010/main" xmlns="" val="14720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Library</a:t>
            </a:r>
          </a:p>
        </p:txBody>
      </p:sp>
      <p:sp>
        <p:nvSpPr>
          <p:cNvPr id="3" name="Content Placeholder 2"/>
          <p:cNvSpPr>
            <a:spLocks noGrp="1"/>
          </p:cNvSpPr>
          <p:nvPr>
            <p:ph idx="1"/>
          </p:nvPr>
        </p:nvSpPr>
        <p:spPr/>
        <p:txBody>
          <a:bodyPr/>
          <a:lstStyle/>
          <a:p>
            <a:r>
              <a:rPr lang="en-GB" dirty="0"/>
              <a:t>Prototype takes the complexity out of client-side web programming. </a:t>
            </a:r>
            <a:endParaRPr lang="en-GB" dirty="0" smtClean="0"/>
          </a:p>
          <a:p>
            <a:r>
              <a:rPr lang="en-GB" dirty="0" smtClean="0"/>
              <a:t>Built </a:t>
            </a:r>
            <a:r>
              <a:rPr lang="en-GB" dirty="0"/>
              <a:t>to solve real-world problems, </a:t>
            </a:r>
            <a:endParaRPr lang="en-GB" dirty="0" smtClean="0"/>
          </a:p>
          <a:p>
            <a:r>
              <a:rPr lang="en-GB" dirty="0" smtClean="0"/>
              <a:t>It </a:t>
            </a:r>
            <a:r>
              <a:rPr lang="en-GB" dirty="0"/>
              <a:t>adds useful extensions to the browser scripting environment and provides elegant APIs around the clumsy interfaces of Ajax and the Document Object </a:t>
            </a:r>
            <a:r>
              <a:rPr lang="en-GB" dirty="0" smtClean="0"/>
              <a:t>Model</a:t>
            </a:r>
          </a:p>
          <a:p>
            <a:endParaRPr lang="en-GB" dirty="0"/>
          </a:p>
          <a:p>
            <a:r>
              <a:rPr lang="en-GB" dirty="0" smtClean="0"/>
              <a:t>To learn how to use it just visit</a:t>
            </a:r>
          </a:p>
          <a:p>
            <a:pPr lvl="1"/>
            <a:r>
              <a:rPr lang="en-US" dirty="0">
                <a:hlinkClick r:id="rId2"/>
              </a:rPr>
              <a:t>http://prototypejs.org/learn</a:t>
            </a:r>
            <a:r>
              <a:rPr lang="en-US" dirty="0" smtClean="0">
                <a:hlinkClick r:id="rId2"/>
              </a:rPr>
              <a:t>/</a:t>
            </a:r>
            <a:endParaRPr lang="en-US" dirty="0" smtClean="0"/>
          </a:p>
          <a:p>
            <a:pPr marL="457200" lvl="1" indent="0">
              <a:buNone/>
            </a:pPr>
            <a:endParaRPr lang="en-US" dirty="0"/>
          </a:p>
        </p:txBody>
      </p:sp>
    </p:spTree>
    <p:extLst>
      <p:ext uri="{BB962C8B-B14F-4D97-AF65-F5344CB8AC3E}">
        <p14:creationId xmlns:p14="http://schemas.microsoft.com/office/powerpoint/2010/main" xmlns="" val="250359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DWR JAVA AJAX Framework</a:t>
            </a:r>
          </a:p>
        </p:txBody>
      </p:sp>
      <p:sp>
        <p:nvSpPr>
          <p:cNvPr id="3" name="Content Placeholder 2"/>
          <p:cNvSpPr>
            <a:spLocks noGrp="1"/>
          </p:cNvSpPr>
          <p:nvPr>
            <p:ph idx="1"/>
          </p:nvPr>
        </p:nvSpPr>
        <p:spPr/>
        <p:txBody>
          <a:bodyPr>
            <a:normAutofit/>
          </a:bodyPr>
          <a:lstStyle/>
          <a:p>
            <a:r>
              <a:rPr lang="en-GB" sz="2400" dirty="0"/>
              <a:t>The DWR project was started by Joe Walker in 2004, </a:t>
            </a:r>
            <a:endParaRPr lang="en-GB" sz="2400" dirty="0" smtClean="0"/>
          </a:p>
          <a:p>
            <a:r>
              <a:rPr lang="en-GB" sz="2400" dirty="0" smtClean="0"/>
              <a:t>1.0 </a:t>
            </a:r>
            <a:r>
              <a:rPr lang="en-GB" sz="2400" dirty="0"/>
              <a:t>released at 29 Aug 2005. </a:t>
            </a:r>
            <a:endParaRPr lang="en-GB" sz="2400" dirty="0" smtClean="0"/>
          </a:p>
          <a:p>
            <a:r>
              <a:rPr lang="en-GB" sz="2400" dirty="0" smtClean="0"/>
              <a:t>DWR</a:t>
            </a:r>
            <a:r>
              <a:rPr lang="en-GB" sz="2400" dirty="0"/>
              <a:t>, or Direct Web </a:t>
            </a:r>
            <a:r>
              <a:rPr lang="en-GB" sz="2400" dirty="0" err="1"/>
              <a:t>Remoting</a:t>
            </a:r>
            <a:r>
              <a:rPr lang="en-GB" sz="2400" dirty="0"/>
              <a:t>, is a Java open source library that helps developers write web sites that include Ajax technology. </a:t>
            </a:r>
            <a:endParaRPr lang="en-GB" sz="2400" dirty="0" smtClean="0"/>
          </a:p>
          <a:p>
            <a:r>
              <a:rPr lang="en-GB" sz="2400" dirty="0" smtClean="0"/>
              <a:t>It </a:t>
            </a:r>
            <a:r>
              <a:rPr lang="en-GB" sz="2400" dirty="0"/>
              <a:t>allows code in a web browser to use Java functions running on a web server as if those functions were within the browser</a:t>
            </a:r>
            <a:r>
              <a:rPr lang="en-GB" sz="2400" dirty="0" smtClean="0"/>
              <a:t>.</a:t>
            </a:r>
          </a:p>
          <a:p>
            <a:r>
              <a:rPr lang="en-GB" sz="2400" dirty="0"/>
              <a:t>It consists of two main parts</a:t>
            </a:r>
            <a:r>
              <a:rPr lang="en-GB" sz="2400" dirty="0" smtClean="0"/>
              <a:t>:</a:t>
            </a:r>
          </a:p>
          <a:p>
            <a:pPr lvl="1"/>
            <a:r>
              <a:rPr lang="en-GB" sz="2400" dirty="0"/>
              <a:t>Code to allow JavaScript to retrieve data from a servlet-based web server using Ajax principles.</a:t>
            </a:r>
          </a:p>
          <a:p>
            <a:pPr lvl="1"/>
            <a:r>
              <a:rPr lang="en-GB" sz="2400" dirty="0"/>
              <a:t>A JavaScript library that makes it easier for the web site developer to dynamically update the web page with the retrieved data.</a:t>
            </a:r>
            <a:endParaRPr lang="en-US" sz="2400" dirty="0"/>
          </a:p>
        </p:txBody>
      </p:sp>
    </p:spTree>
    <p:extLst>
      <p:ext uri="{BB962C8B-B14F-4D97-AF65-F5344CB8AC3E}">
        <p14:creationId xmlns:p14="http://schemas.microsoft.com/office/powerpoint/2010/main" xmlns="" val="104829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DWR features</a:t>
            </a:r>
          </a:p>
        </p:txBody>
      </p:sp>
      <p:sp>
        <p:nvSpPr>
          <p:cNvPr id="3" name="Content Placeholder 2"/>
          <p:cNvSpPr>
            <a:spLocks noGrp="1"/>
          </p:cNvSpPr>
          <p:nvPr>
            <p:ph idx="1"/>
          </p:nvPr>
        </p:nvSpPr>
        <p:spPr/>
        <p:txBody>
          <a:bodyPr/>
          <a:lstStyle/>
          <a:p>
            <a:r>
              <a:rPr lang="en-GB" dirty="0"/>
              <a:t>DWR has a number of features like </a:t>
            </a:r>
            <a:endParaRPr lang="en-GB" dirty="0" smtClean="0"/>
          </a:p>
          <a:p>
            <a:pPr lvl="1"/>
            <a:r>
              <a:rPr lang="en-GB" dirty="0"/>
              <a:t>C</a:t>
            </a:r>
            <a:r>
              <a:rPr lang="en-GB" dirty="0" smtClean="0"/>
              <a:t>all </a:t>
            </a:r>
            <a:r>
              <a:rPr lang="en-GB" dirty="0"/>
              <a:t>batching, </a:t>
            </a:r>
            <a:endParaRPr lang="en-GB" dirty="0" smtClean="0"/>
          </a:p>
          <a:p>
            <a:pPr lvl="1"/>
            <a:r>
              <a:rPr lang="en-GB" dirty="0"/>
              <a:t>M</a:t>
            </a:r>
            <a:r>
              <a:rPr lang="en-GB" dirty="0" smtClean="0"/>
              <a:t>arshalling </a:t>
            </a:r>
            <a:r>
              <a:rPr lang="en-GB" dirty="0"/>
              <a:t>of virtually any data-structure between Java and </a:t>
            </a:r>
            <a:r>
              <a:rPr lang="en-GB" dirty="0" err="1"/>
              <a:t>Javascript</a:t>
            </a:r>
            <a:r>
              <a:rPr lang="en-GB" dirty="0"/>
              <a:t> (including binary file uploading and downloading), </a:t>
            </a:r>
            <a:endParaRPr lang="en-GB" dirty="0" smtClean="0"/>
          </a:p>
          <a:p>
            <a:pPr lvl="1"/>
            <a:r>
              <a:rPr lang="en-GB" dirty="0"/>
              <a:t>E</a:t>
            </a:r>
            <a:r>
              <a:rPr lang="en-GB" dirty="0" smtClean="0"/>
              <a:t>xception </a:t>
            </a:r>
            <a:r>
              <a:rPr lang="en-GB" dirty="0"/>
              <a:t>handling, </a:t>
            </a:r>
            <a:endParaRPr lang="en-GB" dirty="0" smtClean="0"/>
          </a:p>
          <a:p>
            <a:pPr lvl="1"/>
            <a:r>
              <a:rPr lang="en-GB" dirty="0"/>
              <a:t>A</a:t>
            </a:r>
            <a:r>
              <a:rPr lang="en-GB" dirty="0" smtClean="0"/>
              <a:t>dvanced </a:t>
            </a:r>
            <a:r>
              <a:rPr lang="en-GB" dirty="0"/>
              <a:t>CSRF protection and </a:t>
            </a:r>
            <a:endParaRPr lang="en-GB" dirty="0" smtClean="0"/>
          </a:p>
          <a:p>
            <a:pPr lvl="1"/>
            <a:r>
              <a:rPr lang="en-GB" dirty="0"/>
              <a:t>D</a:t>
            </a:r>
            <a:r>
              <a:rPr lang="en-GB" dirty="0" smtClean="0"/>
              <a:t>eep </a:t>
            </a:r>
            <a:r>
              <a:rPr lang="en-GB" dirty="0"/>
              <a:t>integration with several Java server-side technologies like Spring and </a:t>
            </a:r>
            <a:r>
              <a:rPr lang="en-GB" dirty="0" err="1"/>
              <a:t>Guice</a:t>
            </a:r>
            <a:r>
              <a:rPr lang="en-GB" dirty="0"/>
              <a:t>.</a:t>
            </a:r>
            <a:endParaRPr lang="en-US" dirty="0"/>
          </a:p>
        </p:txBody>
      </p:sp>
      <p:pic>
        <p:nvPicPr>
          <p:cNvPr id="6146" name="Picture 2" descr="dwr version 1.0 interaction diagra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5125" y="3683244"/>
            <a:ext cx="5753100" cy="3102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215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DWR</a:t>
            </a:r>
          </a:p>
        </p:txBody>
      </p:sp>
      <p:sp>
        <p:nvSpPr>
          <p:cNvPr id="3" name="Content Placeholder 2"/>
          <p:cNvSpPr>
            <a:spLocks noGrp="1"/>
          </p:cNvSpPr>
          <p:nvPr>
            <p:ph idx="1"/>
          </p:nvPr>
        </p:nvSpPr>
        <p:spPr/>
        <p:txBody>
          <a:bodyPr/>
          <a:lstStyle/>
          <a:p>
            <a:r>
              <a:rPr lang="en-US" dirty="0"/>
              <a:t>http://directwebremoting.org/dwr/introduction/getting-started.html</a:t>
            </a:r>
          </a:p>
        </p:txBody>
      </p:sp>
    </p:spTree>
    <p:extLst>
      <p:ext uri="{BB962C8B-B14F-4D97-AF65-F5344CB8AC3E}">
        <p14:creationId xmlns:p14="http://schemas.microsoft.com/office/powerpoint/2010/main" xmlns="" val="352552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Web Technology</a:t>
            </a: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76853" y="3945836"/>
            <a:ext cx="6006220" cy="2806185"/>
          </a:xfrm>
        </p:spPr>
      </p:pic>
      <p:sp>
        <p:nvSpPr>
          <p:cNvPr id="4" name="Explosion 2 3"/>
          <p:cNvSpPr>
            <a:spLocks noChangeArrowheads="1"/>
          </p:cNvSpPr>
          <p:nvPr/>
        </p:nvSpPr>
        <p:spPr bwMode="auto">
          <a:xfrm rot="20706528">
            <a:off x="6867639" y="983516"/>
            <a:ext cx="2395537"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a:solidFill>
                  <a:srgbClr val="FFFFFF"/>
                </a:solidFill>
              </a:rPr>
              <a:t>Delicious</a:t>
            </a:r>
          </a:p>
        </p:txBody>
      </p:sp>
      <p:sp>
        <p:nvSpPr>
          <p:cNvPr id="5" name="Explosion 2 4"/>
          <p:cNvSpPr>
            <a:spLocks noChangeArrowheads="1"/>
          </p:cNvSpPr>
          <p:nvPr/>
        </p:nvSpPr>
        <p:spPr bwMode="auto">
          <a:xfrm rot="1280463">
            <a:off x="9702797" y="900470"/>
            <a:ext cx="20574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a:solidFill>
                  <a:srgbClr val="FFFFFF"/>
                </a:solidFill>
              </a:rPr>
              <a:t>Twitter</a:t>
            </a:r>
          </a:p>
        </p:txBody>
      </p:sp>
      <p:sp>
        <p:nvSpPr>
          <p:cNvPr id="6" name="Explosion 2 5"/>
          <p:cNvSpPr>
            <a:spLocks noChangeArrowheads="1"/>
          </p:cNvSpPr>
          <p:nvPr/>
        </p:nvSpPr>
        <p:spPr bwMode="auto">
          <a:xfrm>
            <a:off x="5837288" y="-113216"/>
            <a:ext cx="27432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dirty="0">
                <a:solidFill>
                  <a:srgbClr val="FFFFFF"/>
                </a:solidFill>
              </a:rPr>
              <a:t>Wikipedia</a:t>
            </a:r>
          </a:p>
        </p:txBody>
      </p:sp>
      <p:sp>
        <p:nvSpPr>
          <p:cNvPr id="7" name="Explosion 2 6"/>
          <p:cNvSpPr>
            <a:spLocks noChangeArrowheads="1"/>
          </p:cNvSpPr>
          <p:nvPr/>
        </p:nvSpPr>
        <p:spPr bwMode="auto">
          <a:xfrm rot="1566167">
            <a:off x="9382235" y="2603865"/>
            <a:ext cx="22098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dirty="0">
                <a:solidFill>
                  <a:srgbClr val="FFFFFF"/>
                </a:solidFill>
              </a:rPr>
              <a:t>Blogger</a:t>
            </a:r>
          </a:p>
        </p:txBody>
      </p:sp>
      <p:sp>
        <p:nvSpPr>
          <p:cNvPr id="8" name="Explosion 2 7"/>
          <p:cNvSpPr>
            <a:spLocks noChangeArrowheads="1"/>
          </p:cNvSpPr>
          <p:nvPr/>
        </p:nvSpPr>
        <p:spPr bwMode="auto">
          <a:xfrm>
            <a:off x="6879452" y="2893763"/>
            <a:ext cx="23241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a:solidFill>
                  <a:srgbClr val="FFFFFF"/>
                </a:solidFill>
              </a:rPr>
              <a:t>YouTube</a:t>
            </a:r>
          </a:p>
        </p:txBody>
      </p:sp>
      <p:sp>
        <p:nvSpPr>
          <p:cNvPr id="9" name="Explosion 2 8"/>
          <p:cNvSpPr>
            <a:spLocks noChangeArrowheads="1"/>
          </p:cNvSpPr>
          <p:nvPr/>
        </p:nvSpPr>
        <p:spPr bwMode="auto">
          <a:xfrm rot="20977314">
            <a:off x="7945236" y="4565377"/>
            <a:ext cx="28575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a:solidFill>
                  <a:srgbClr val="FFFFFF"/>
                </a:solidFill>
              </a:rPr>
              <a:t>MySpace</a:t>
            </a:r>
          </a:p>
        </p:txBody>
      </p:sp>
      <p:sp>
        <p:nvSpPr>
          <p:cNvPr id="10" name="Explosion 2 9"/>
          <p:cNvSpPr>
            <a:spLocks noChangeArrowheads="1"/>
          </p:cNvSpPr>
          <p:nvPr/>
        </p:nvSpPr>
        <p:spPr bwMode="auto">
          <a:xfrm>
            <a:off x="9997195" y="4565377"/>
            <a:ext cx="2057400" cy="1752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a:solidFill>
                  <a:srgbClr val="FFFFFF"/>
                </a:solidFill>
              </a:rPr>
              <a:t>Flickr</a:t>
            </a:r>
          </a:p>
        </p:txBody>
      </p:sp>
      <p:sp>
        <p:nvSpPr>
          <p:cNvPr id="11" name="Explosion 2 10"/>
          <p:cNvSpPr>
            <a:spLocks noChangeArrowheads="1"/>
          </p:cNvSpPr>
          <p:nvPr/>
        </p:nvSpPr>
        <p:spPr bwMode="auto">
          <a:xfrm>
            <a:off x="8586652" y="92011"/>
            <a:ext cx="2743200" cy="1371600"/>
          </a:xfrm>
          <a:prstGeom prst="irregularSeal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itchFamily="-108" charset="-128"/>
              </a:defRPr>
            </a:lvl1pPr>
            <a:lvl2pPr marL="37931725" indent="-37474525">
              <a:defRPr>
                <a:solidFill>
                  <a:schemeClr val="tx1"/>
                </a:solidFill>
                <a:latin typeface="Calibri" panose="020F0502020204030204" pitchFamily="34" charset="0"/>
                <a:ea typeface="ＭＳ Ｐゴシック" pitchFamily="-108" charset="-128"/>
              </a:defRPr>
            </a:lvl2pPr>
            <a:lvl3pPr>
              <a:defRPr>
                <a:solidFill>
                  <a:schemeClr val="tx1"/>
                </a:solidFill>
                <a:latin typeface="Calibri" panose="020F0502020204030204" pitchFamily="34" charset="0"/>
                <a:ea typeface="ＭＳ Ｐゴシック" pitchFamily="-108" charset="-128"/>
              </a:defRPr>
            </a:lvl3pPr>
            <a:lvl4pPr>
              <a:defRPr>
                <a:solidFill>
                  <a:schemeClr val="tx1"/>
                </a:solidFill>
                <a:latin typeface="Calibri" panose="020F0502020204030204" pitchFamily="34" charset="0"/>
                <a:ea typeface="ＭＳ Ｐゴシック" pitchFamily="-108" charset="-128"/>
              </a:defRPr>
            </a:lvl4pPr>
            <a:lvl5pPr>
              <a:defRPr>
                <a:solidFill>
                  <a:schemeClr val="tx1"/>
                </a:solidFill>
                <a:latin typeface="Calibri" panose="020F0502020204030204" pitchFamily="34" charset="0"/>
                <a:ea typeface="ＭＳ Ｐゴシック" pitchFamily="-108" charset="-128"/>
              </a:defRPr>
            </a:lvl5pPr>
            <a:lvl6pPr marL="457200" fontAlgn="base">
              <a:spcBef>
                <a:spcPct val="0"/>
              </a:spcBef>
              <a:spcAft>
                <a:spcPct val="0"/>
              </a:spcAft>
              <a:defRPr>
                <a:solidFill>
                  <a:schemeClr val="tx1"/>
                </a:solidFill>
                <a:latin typeface="Calibri" panose="020F0502020204030204" pitchFamily="34" charset="0"/>
                <a:ea typeface="ＭＳ Ｐゴシック" pitchFamily="-108" charset="-128"/>
              </a:defRPr>
            </a:lvl6pPr>
            <a:lvl7pPr marL="914400" fontAlgn="base">
              <a:spcBef>
                <a:spcPct val="0"/>
              </a:spcBef>
              <a:spcAft>
                <a:spcPct val="0"/>
              </a:spcAft>
              <a:defRPr>
                <a:solidFill>
                  <a:schemeClr val="tx1"/>
                </a:solidFill>
                <a:latin typeface="Calibri" panose="020F0502020204030204" pitchFamily="34" charset="0"/>
                <a:ea typeface="ＭＳ Ｐゴシック" pitchFamily="-108" charset="-128"/>
              </a:defRPr>
            </a:lvl7pPr>
            <a:lvl8pPr marL="1371600" fontAlgn="base">
              <a:spcBef>
                <a:spcPct val="0"/>
              </a:spcBef>
              <a:spcAft>
                <a:spcPct val="0"/>
              </a:spcAft>
              <a:defRPr>
                <a:solidFill>
                  <a:schemeClr val="tx1"/>
                </a:solidFill>
                <a:latin typeface="Calibri" panose="020F0502020204030204" pitchFamily="34" charset="0"/>
                <a:ea typeface="ＭＳ Ｐゴシック" pitchFamily="-108" charset="-128"/>
              </a:defRPr>
            </a:lvl8pPr>
            <a:lvl9pPr marL="1828800" fontAlgn="base">
              <a:spcBef>
                <a:spcPct val="0"/>
              </a:spcBef>
              <a:spcAft>
                <a:spcPct val="0"/>
              </a:spcAft>
              <a:defRPr>
                <a:solidFill>
                  <a:schemeClr val="tx1"/>
                </a:solidFill>
                <a:latin typeface="Calibri" panose="020F0502020204030204" pitchFamily="34" charset="0"/>
                <a:ea typeface="ＭＳ Ｐゴシック" pitchFamily="-108" charset="-128"/>
              </a:defRPr>
            </a:lvl9pPr>
          </a:lstStyle>
          <a:p>
            <a:pPr algn="ctr"/>
            <a:r>
              <a:rPr lang="en-US" altLang="en-US" dirty="0">
                <a:solidFill>
                  <a:srgbClr val="FFFFFF"/>
                </a:solidFill>
              </a:rPr>
              <a:t>Facebook</a:t>
            </a:r>
          </a:p>
        </p:txBody>
      </p:sp>
      <p:pic>
        <p:nvPicPr>
          <p:cNvPr id="1026" name="Picture 2" descr="http://bradfrost.com/wp-content/uploads/2011/06/real_we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6162" y="908009"/>
            <a:ext cx="4899025" cy="2962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298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2.0 Introduction and Concepts</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 name="Picture 2" descr="http://starseoservices.com/wp-content/themes/metric/images/web-2.0-marketing-starseo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334" y="832208"/>
            <a:ext cx="8752416" cy="5874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8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2.0?</a:t>
            </a:r>
            <a:endParaRPr lang="en-US" dirty="0"/>
          </a:p>
        </p:txBody>
      </p:sp>
      <p:sp>
        <p:nvSpPr>
          <p:cNvPr id="3" name="Content Placeholder 2"/>
          <p:cNvSpPr>
            <a:spLocks noGrp="1"/>
          </p:cNvSpPr>
          <p:nvPr>
            <p:ph idx="1"/>
          </p:nvPr>
        </p:nvSpPr>
        <p:spPr/>
        <p:txBody>
          <a:bodyPr>
            <a:normAutofit/>
          </a:bodyPr>
          <a:lstStyle/>
          <a:p>
            <a:r>
              <a:rPr lang="en-GB" sz="3200" dirty="0"/>
              <a:t>It is Second generation of services available on the Web that lets people collaborate and share information online </a:t>
            </a:r>
          </a:p>
          <a:p>
            <a:r>
              <a:rPr lang="en-GB" sz="3200" dirty="0"/>
              <a:t>O'Reilly Media and </a:t>
            </a:r>
            <a:r>
              <a:rPr lang="en-GB" sz="3200" dirty="0" err="1"/>
              <a:t>MediaLive</a:t>
            </a:r>
            <a:r>
              <a:rPr lang="en-GB" sz="3200" dirty="0"/>
              <a:t> International popularized the term</a:t>
            </a:r>
          </a:p>
          <a:p>
            <a:r>
              <a:rPr lang="en-GB" sz="3200" dirty="0"/>
              <a:t>Google is now seen as the torch bearer of the term by the media</a:t>
            </a:r>
          </a:p>
          <a:p>
            <a:r>
              <a:rPr lang="en-GB" sz="3200" dirty="0"/>
              <a:t>From a technology perspective Web 2.0 uses AJAX, </a:t>
            </a:r>
            <a:r>
              <a:rPr lang="en-GB" sz="3200" dirty="0" err="1"/>
              <a:t>Mashups</a:t>
            </a:r>
            <a:r>
              <a:rPr lang="en-GB" sz="3200" dirty="0"/>
              <a:t> and RSS predominantly</a:t>
            </a:r>
            <a:endParaRPr lang="en-US" sz="3200" dirty="0"/>
          </a:p>
        </p:txBody>
      </p:sp>
    </p:spTree>
    <p:extLst>
      <p:ext uri="{BB962C8B-B14F-4D97-AF65-F5344CB8AC3E}">
        <p14:creationId xmlns:p14="http://schemas.microsoft.com/office/powerpoint/2010/main" xmlns="" val="404009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upload.wikimedia.org/wikipedia/commons/thumb/a/a7/Web_2.0_Map.svg/1024px-Web_2.0_Map.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334" y="0"/>
            <a:ext cx="9152466" cy="6864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92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Web 2.0: Evolution Towards a Read/Write Platform: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65455964"/>
              </p:ext>
            </p:extLst>
          </p:nvPr>
        </p:nvGraphicFramePr>
        <p:xfrm>
          <a:off x="677863" y="955675"/>
          <a:ext cx="10715625" cy="4333240"/>
        </p:xfrm>
        <a:graphic>
          <a:graphicData uri="http://schemas.openxmlformats.org/drawingml/2006/table">
            <a:tbl>
              <a:tblPr firstRow="1" bandRow="1">
                <a:tableStyleId>{5C22544A-7EE6-4342-B048-85BDC9FD1C3A}</a:tableStyleId>
              </a:tblPr>
              <a:tblGrid>
                <a:gridCol w="3841886"/>
                <a:gridCol w="2664822"/>
                <a:gridCol w="4208917"/>
              </a:tblGrid>
              <a:tr h="370840">
                <a:tc>
                  <a:txBody>
                    <a:bodyPr/>
                    <a:lstStyle/>
                    <a:p>
                      <a:r>
                        <a:rPr lang="en-GB" dirty="0" smtClean="0"/>
                        <a:t>Web 1.0</a:t>
                      </a:r>
                      <a:br>
                        <a:rPr lang="en-GB" dirty="0" smtClean="0"/>
                      </a:br>
                      <a:r>
                        <a:rPr lang="en-GB" dirty="0" smtClean="0"/>
                        <a:t>(1993-2003)</a:t>
                      </a:r>
                    </a:p>
                    <a:p>
                      <a:r>
                        <a:rPr lang="en-GB" dirty="0" smtClean="0"/>
                        <a:t>Pretty much HTML pages viewed through a browser</a:t>
                      </a:r>
                      <a:endParaRPr lang="en-US" dirty="0"/>
                    </a:p>
                  </a:txBody>
                  <a:tcPr/>
                </a:tc>
                <a:tc>
                  <a:txBody>
                    <a:bodyPr/>
                    <a:lstStyle/>
                    <a:p>
                      <a:endParaRPr lang="en-US"/>
                    </a:p>
                  </a:txBody>
                  <a:tcPr/>
                </a:tc>
                <a:tc>
                  <a:txBody>
                    <a:bodyPr/>
                    <a:lstStyle/>
                    <a:p>
                      <a:r>
                        <a:rPr lang="en-GB" dirty="0" smtClean="0"/>
                        <a:t>Web 2.0</a:t>
                      </a:r>
                    </a:p>
                    <a:p>
                      <a:r>
                        <a:rPr lang="en-GB" dirty="0" smtClean="0"/>
                        <a:t>(2003- beyond)</a:t>
                      </a:r>
                    </a:p>
                    <a:p>
                      <a:r>
                        <a:rPr lang="en-GB" dirty="0" smtClean="0"/>
                        <a:t>Web pages, plus a lot of other “content” shared over the web, with more interactivity; more like an application than a “page”</a:t>
                      </a:r>
                    </a:p>
                  </a:txBody>
                  <a:tcPr/>
                </a:tc>
              </a:tr>
              <a:tr h="370840">
                <a:tc>
                  <a:txBody>
                    <a:bodyPr/>
                    <a:lstStyle/>
                    <a:p>
                      <a:r>
                        <a:rPr lang="en-US" dirty="0" smtClean="0"/>
                        <a:t>“Read”</a:t>
                      </a:r>
                      <a:endParaRPr lang="en-US" dirty="0"/>
                    </a:p>
                  </a:txBody>
                  <a:tcPr/>
                </a:tc>
                <a:tc>
                  <a:txBody>
                    <a:bodyPr/>
                    <a:lstStyle/>
                    <a:p>
                      <a:r>
                        <a:rPr lang="en-US" dirty="0" smtClean="0"/>
                        <a:t>Mode</a:t>
                      </a:r>
                      <a:endParaRPr lang="en-US" dirty="0"/>
                    </a:p>
                  </a:txBody>
                  <a:tcPr/>
                </a:tc>
                <a:tc>
                  <a:txBody>
                    <a:bodyPr/>
                    <a:lstStyle/>
                    <a:p>
                      <a:r>
                        <a:rPr lang="en-US" dirty="0" smtClean="0"/>
                        <a:t>“Write” &amp; Contribute</a:t>
                      </a:r>
                      <a:endParaRPr lang="en-US" dirty="0"/>
                    </a:p>
                  </a:txBody>
                  <a:tcPr/>
                </a:tc>
              </a:tr>
              <a:tr h="370840">
                <a:tc>
                  <a:txBody>
                    <a:bodyPr/>
                    <a:lstStyle/>
                    <a:p>
                      <a:r>
                        <a:rPr lang="en-US" dirty="0" smtClean="0"/>
                        <a:t>“Page”</a:t>
                      </a:r>
                      <a:endParaRPr lang="en-US" dirty="0"/>
                    </a:p>
                  </a:txBody>
                  <a:tcPr/>
                </a:tc>
                <a:tc>
                  <a:txBody>
                    <a:bodyPr/>
                    <a:lstStyle/>
                    <a:p>
                      <a:r>
                        <a:rPr lang="en-US" dirty="0" smtClean="0"/>
                        <a:t>Primary Unit of content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“Post / record”</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“static”</a:t>
                      </a:r>
                    </a:p>
                  </a:txBody>
                  <a:tcPr/>
                </a:tc>
                <a:tc>
                  <a:txBody>
                    <a:bodyPr/>
                    <a:lstStyle/>
                    <a:p>
                      <a:r>
                        <a:rPr lang="en-US" dirty="0" smtClean="0"/>
                        <a:t>State</a:t>
                      </a:r>
                      <a:endParaRPr lang="en-US" dirty="0"/>
                    </a:p>
                  </a:txBody>
                  <a:tcPr/>
                </a:tc>
                <a:tc>
                  <a:txBody>
                    <a:bodyPr/>
                    <a:lstStyle/>
                    <a:p>
                      <a:r>
                        <a:rPr lang="en-US" dirty="0" smtClean="0"/>
                        <a:t>“dynamic”</a:t>
                      </a:r>
                      <a:endParaRPr lang="en-US" dirty="0"/>
                    </a:p>
                  </a:txBody>
                  <a:tcPr/>
                </a:tc>
              </a:tr>
              <a:tr h="370840">
                <a:tc>
                  <a:txBody>
                    <a:bodyPr/>
                    <a:lstStyle/>
                    <a:p>
                      <a:r>
                        <a:rPr lang="en-US" dirty="0" smtClean="0"/>
                        <a:t>Web browser</a:t>
                      </a:r>
                      <a:endParaRPr lang="en-US" dirty="0"/>
                    </a:p>
                  </a:txBody>
                  <a:tcPr/>
                </a:tc>
                <a:tc>
                  <a:txBody>
                    <a:bodyPr/>
                    <a:lstStyle/>
                    <a:p>
                      <a:r>
                        <a:rPr lang="en-US" dirty="0" smtClean="0"/>
                        <a:t>Viewed through…</a:t>
                      </a:r>
                      <a:endParaRPr lang="en-US" dirty="0"/>
                    </a:p>
                  </a:txBody>
                  <a:tcPr/>
                </a:tc>
                <a:tc>
                  <a:txBody>
                    <a:bodyPr/>
                    <a:lstStyle/>
                    <a:p>
                      <a:r>
                        <a:rPr lang="en-US" dirty="0" smtClean="0"/>
                        <a:t>Browsers, RSS Readers, anything</a:t>
                      </a:r>
                      <a:endParaRPr lang="en-US" dirty="0"/>
                    </a:p>
                  </a:txBody>
                  <a:tcPr/>
                </a:tc>
              </a:tr>
              <a:tr h="370840">
                <a:tc>
                  <a:txBody>
                    <a:bodyPr/>
                    <a:lstStyle/>
                    <a:p>
                      <a:r>
                        <a:rPr lang="en-US" dirty="0" smtClean="0"/>
                        <a:t>“Client Server”</a:t>
                      </a:r>
                      <a:endParaRPr lang="en-US" dirty="0"/>
                    </a:p>
                  </a:txBody>
                  <a:tcPr/>
                </a:tc>
                <a:tc>
                  <a:txBody>
                    <a:bodyPr/>
                    <a:lstStyle/>
                    <a:p>
                      <a:r>
                        <a:rPr lang="en-US" dirty="0" smtClean="0"/>
                        <a:t>Architecture</a:t>
                      </a:r>
                      <a:endParaRPr lang="en-US" dirty="0"/>
                    </a:p>
                  </a:txBody>
                  <a:tcPr/>
                </a:tc>
                <a:tc>
                  <a:txBody>
                    <a:bodyPr/>
                    <a:lstStyle/>
                    <a:p>
                      <a:r>
                        <a:rPr lang="en-US" dirty="0" smtClean="0"/>
                        <a:t>“Web Services”</a:t>
                      </a:r>
                      <a:endParaRPr lang="en-US" dirty="0"/>
                    </a:p>
                  </a:txBody>
                  <a:tcPr/>
                </a:tc>
              </a:tr>
              <a:tr h="370840">
                <a:tc>
                  <a:txBody>
                    <a:bodyPr/>
                    <a:lstStyle/>
                    <a:p>
                      <a:r>
                        <a:rPr lang="en-US" dirty="0" smtClean="0"/>
                        <a:t>Web Coders</a:t>
                      </a:r>
                      <a:endParaRPr lang="en-US" dirty="0"/>
                    </a:p>
                  </a:txBody>
                  <a:tcPr/>
                </a:tc>
                <a:tc>
                  <a:txBody>
                    <a:bodyPr/>
                    <a:lstStyle/>
                    <a:p>
                      <a:r>
                        <a:rPr lang="en-US" dirty="0" smtClean="0"/>
                        <a:t>Content Created by…</a:t>
                      </a:r>
                      <a:endParaRPr lang="en-US" dirty="0"/>
                    </a:p>
                  </a:txBody>
                  <a:tcPr/>
                </a:tc>
                <a:tc>
                  <a:txBody>
                    <a:bodyPr/>
                    <a:lstStyle/>
                    <a:p>
                      <a:r>
                        <a:rPr lang="en-US" dirty="0" smtClean="0"/>
                        <a:t>Everyone</a:t>
                      </a:r>
                      <a:endParaRPr lang="en-US" dirty="0"/>
                    </a:p>
                  </a:txBody>
                  <a:tcPr/>
                </a:tc>
              </a:tr>
              <a:tr h="370840">
                <a:tc>
                  <a:txBody>
                    <a:bodyPr/>
                    <a:lstStyle/>
                    <a:p>
                      <a:r>
                        <a:rPr lang="en-US" dirty="0" smtClean="0"/>
                        <a:t>“geeks”</a:t>
                      </a:r>
                      <a:endParaRPr lang="en-US" dirty="0"/>
                    </a:p>
                  </a:txBody>
                  <a:tcPr/>
                </a:tc>
                <a:tc>
                  <a:txBody>
                    <a:bodyPr/>
                    <a:lstStyle/>
                    <a:p>
                      <a:r>
                        <a:rPr lang="en-US" dirty="0" smtClean="0"/>
                        <a:t>Domain of…</a:t>
                      </a:r>
                      <a:endParaRPr lang="en-US" dirty="0"/>
                    </a:p>
                  </a:txBody>
                  <a:tcPr/>
                </a:tc>
                <a:tc>
                  <a:txBody>
                    <a:bodyPr/>
                    <a:lstStyle/>
                    <a:p>
                      <a:r>
                        <a:rPr lang="en-US" dirty="0" smtClean="0"/>
                        <a:t>“mass </a:t>
                      </a:r>
                      <a:r>
                        <a:rPr lang="en-US" dirty="0" err="1" smtClean="0"/>
                        <a:t>amatuerization</a:t>
                      </a:r>
                      <a:r>
                        <a:rPr lang="en-US" dirty="0" smtClean="0"/>
                        <a:t>”</a:t>
                      </a:r>
                      <a:endParaRPr lang="en-US" dirty="0"/>
                    </a:p>
                  </a:txBody>
                  <a:tcPr/>
                </a:tc>
              </a:tr>
            </a:tbl>
          </a:graphicData>
        </a:graphic>
      </p:graphicFrame>
    </p:spTree>
    <p:extLst>
      <p:ext uri="{BB962C8B-B14F-4D97-AF65-F5344CB8AC3E}">
        <p14:creationId xmlns:p14="http://schemas.microsoft.com/office/powerpoint/2010/main" xmlns="" val="392402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31173917"/>
              </p:ext>
            </p:extLst>
          </p:nvPr>
        </p:nvGraphicFramePr>
        <p:xfrm>
          <a:off x="458936" y="167812"/>
          <a:ext cx="10437664" cy="6613995"/>
        </p:xfrm>
        <a:graphic>
          <a:graphicData uri="http://schemas.openxmlformats.org/drawingml/2006/table">
            <a:tbl>
              <a:tblPr/>
              <a:tblGrid>
                <a:gridCol w="5218832"/>
                <a:gridCol w="5218832"/>
              </a:tblGrid>
              <a:tr h="440933">
                <a:tc>
                  <a:txBody>
                    <a:bodyPr/>
                    <a:lstStyle/>
                    <a:p>
                      <a:pPr algn="ctr"/>
                      <a:r>
                        <a:rPr lang="en-US" sz="1700">
                          <a:effectLst/>
                        </a:rPr>
                        <a:t>Web 1.0</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700">
                          <a:effectLst/>
                        </a:rPr>
                        <a:t>Web 2.0</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40933">
                <a:tc>
                  <a:txBody>
                    <a:bodyPr/>
                    <a:lstStyle/>
                    <a:p>
                      <a:r>
                        <a:rPr lang="en-US" sz="1700" u="none" strike="noStrike">
                          <a:solidFill>
                            <a:srgbClr val="0B0080"/>
                          </a:solidFill>
                          <a:effectLst/>
                          <a:hlinkClick r:id="rId2" tooltip="DoubleClick"/>
                        </a:rPr>
                        <a:t>DoubleClick</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3" tooltip="Google AdSense"/>
                        </a:rPr>
                        <a:t>Google AdSense</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4" tooltip="Ofoto"/>
                        </a:rPr>
                        <a:t>Ofoto</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5" tooltip="Flickr"/>
                        </a:rPr>
                        <a:t>Flickr</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6" tooltip="Akamai"/>
                        </a:rPr>
                        <a:t>Akamai</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7" tooltip="BitTorrent"/>
                        </a:rPr>
                        <a:t>BitTorrent</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8" tooltip="Mp3.com"/>
                        </a:rPr>
                        <a:t>mp3.com</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9" tooltip="Napster"/>
                        </a:rPr>
                        <a:t>Napster</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10" tooltip="Britannica Online"/>
                        </a:rPr>
                        <a:t>Britannica Online</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11" tooltip="Wikipedia"/>
                        </a:rPr>
                        <a:t>Wikipedia</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12" tooltip="Personal web page"/>
                        </a:rPr>
                        <a:t>personal websites</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13" tooltip="Blogging"/>
                        </a:rPr>
                        <a:t>blogging</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14" tooltip="Evite"/>
                        </a:rPr>
                        <a:t>evite</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15" tooltip="Upcoming.org"/>
                        </a:rPr>
                        <a:t>upcoming.org</a:t>
                      </a:r>
                      <a:r>
                        <a:rPr lang="en-US" sz="1700">
                          <a:effectLst/>
                        </a:rPr>
                        <a:t> and </a:t>
                      </a:r>
                      <a:r>
                        <a:rPr lang="en-US" sz="1700" u="none" strike="noStrike">
                          <a:solidFill>
                            <a:srgbClr val="0B0080"/>
                          </a:solidFill>
                          <a:effectLst/>
                          <a:hlinkClick r:id="rId16" tooltip="EVDB"/>
                        </a:rPr>
                        <a:t>EVDB</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17" tooltip="Domain name speculation"/>
                        </a:rPr>
                        <a:t>domain name speculation</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18" tooltip="Search engine optimization"/>
                        </a:rPr>
                        <a:t>search engine optimization</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19" tooltip="Page views"/>
                        </a:rPr>
                        <a:t>page views</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20" tooltip="Cost per click"/>
                        </a:rPr>
                        <a:t>cost per click</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21" tooltip="Screen scraping"/>
                        </a:rPr>
                        <a:t>screen scraping</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22" tooltip="Web services"/>
                        </a:rPr>
                        <a:t>web services</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23" tooltip="Publishing"/>
                        </a:rPr>
                        <a:t>publishing</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a:effectLst/>
                        </a:rPr>
                        <a:t>participation</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24" tooltip="Content management systems"/>
                        </a:rPr>
                        <a:t>content management systems</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25" tooltip="Wikis"/>
                        </a:rPr>
                        <a:t>wikis</a:t>
                      </a:r>
                      <a:endParaRPr lang="en-US" sz="170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u="none" strike="noStrike">
                          <a:solidFill>
                            <a:srgbClr val="0B0080"/>
                          </a:solidFill>
                          <a:effectLst/>
                          <a:hlinkClick r:id="rId26" tooltip="Web directory"/>
                        </a:rPr>
                        <a:t>directories</a:t>
                      </a:r>
                      <a:r>
                        <a:rPr lang="en-US" sz="1700">
                          <a:effectLst/>
                        </a:rPr>
                        <a:t> (</a:t>
                      </a:r>
                      <a:r>
                        <a:rPr lang="en-US" sz="1700" u="none" strike="noStrike">
                          <a:solidFill>
                            <a:srgbClr val="0B0080"/>
                          </a:solidFill>
                          <a:effectLst/>
                          <a:hlinkClick r:id="rId27" tooltip="Taxonomy (general)"/>
                        </a:rPr>
                        <a:t>taxonomy</a:t>
                      </a:r>
                      <a:r>
                        <a:rPr lang="en-US" sz="1700">
                          <a:effectLst/>
                        </a:rPr>
                        <a:t>)</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a:solidFill>
                            <a:srgbClr val="0B0080"/>
                          </a:solidFill>
                          <a:effectLst/>
                          <a:hlinkClick r:id="rId28" tooltip="Tag (metadata)"/>
                        </a:rPr>
                        <a:t>tagging</a:t>
                      </a:r>
                      <a:r>
                        <a:rPr lang="en-US" sz="1700">
                          <a:effectLst/>
                        </a:rPr>
                        <a:t> ("folksonomy")</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0933">
                <a:tc>
                  <a:txBody>
                    <a:bodyPr/>
                    <a:lstStyle/>
                    <a:p>
                      <a:r>
                        <a:rPr lang="en-US" sz="1700">
                          <a:effectLst/>
                        </a:rPr>
                        <a:t>stickiness</a:t>
                      </a: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700" u="none" strike="noStrike" dirty="0">
                          <a:solidFill>
                            <a:srgbClr val="0B0080"/>
                          </a:solidFill>
                          <a:effectLst/>
                          <a:hlinkClick r:id="rId29" tooltip="Web syndication"/>
                        </a:rPr>
                        <a:t>syndication</a:t>
                      </a:r>
                      <a:endParaRPr lang="en-US" sz="1700" dirty="0">
                        <a:effectLst/>
                      </a:endParaRPr>
                    </a:p>
                  </a:txBody>
                  <a:tcPr marL="84772" marR="84772" marT="42386" marB="4238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358959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2.0 Concepts</a:t>
            </a:r>
          </a:p>
        </p:txBody>
      </p:sp>
      <p:sp>
        <p:nvSpPr>
          <p:cNvPr id="3" name="Content Placeholder 2"/>
          <p:cNvSpPr>
            <a:spLocks noGrp="1"/>
          </p:cNvSpPr>
          <p:nvPr>
            <p:ph idx="1"/>
          </p:nvPr>
        </p:nvSpPr>
        <p:spPr/>
        <p:txBody>
          <a:bodyPr>
            <a:normAutofit/>
          </a:bodyPr>
          <a:lstStyle/>
          <a:p>
            <a:r>
              <a:rPr lang="en-GB" sz="2400" dirty="0"/>
              <a:t>Web 2.0 can be described in three parts</a:t>
            </a:r>
            <a:r>
              <a:rPr lang="en-GB" sz="2400" dirty="0" smtClean="0"/>
              <a:t>:</a:t>
            </a:r>
          </a:p>
          <a:p>
            <a:pPr lvl="1"/>
            <a:r>
              <a:rPr lang="en-GB" sz="2400" dirty="0"/>
              <a:t>Rich Internet application (RIA) — defines the experience brought from desktop to browser whether it is from a graphical point of view or usability point of view.</a:t>
            </a:r>
          </a:p>
          <a:p>
            <a:pPr lvl="1"/>
            <a:r>
              <a:rPr lang="en-GB" sz="2400" dirty="0"/>
              <a:t>Web-oriented architecture (WOA) — is a key piece in Web </a:t>
            </a:r>
            <a:r>
              <a:rPr lang="en-GB" sz="2400" dirty="0" smtClean="0"/>
              <a:t>2.0, which </a:t>
            </a:r>
            <a:r>
              <a:rPr lang="en-GB" sz="2400" dirty="0"/>
              <a:t>defines how Web 2.0 applications expose their functionality so that other applications can leverage and integrate the functionality providing a set of much richer applications. Examples are feeds, RSS, Web Services, mash-ups.</a:t>
            </a:r>
          </a:p>
          <a:p>
            <a:pPr lvl="1"/>
            <a:r>
              <a:rPr lang="en-GB" sz="2400" dirty="0"/>
              <a:t>Social Web — defines how Web 2.0 tends to interact much more with the end user and make the end-user an integral part.</a:t>
            </a:r>
            <a:endParaRPr lang="en-US" sz="2400" dirty="0"/>
          </a:p>
        </p:txBody>
      </p:sp>
    </p:spTree>
    <p:extLst>
      <p:ext uri="{BB962C8B-B14F-4D97-AF65-F5344CB8AC3E}">
        <p14:creationId xmlns:p14="http://schemas.microsoft.com/office/powerpoint/2010/main" xmlns="" val="348429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t>
            </a:r>
            <a:r>
              <a:rPr lang="en-US" dirty="0" smtClean="0"/>
              <a:t>3.0 (Not Exists)</a:t>
            </a:r>
            <a:endParaRPr lang="en-US" dirty="0"/>
          </a:p>
        </p:txBody>
      </p:sp>
      <p:sp>
        <p:nvSpPr>
          <p:cNvPr id="3" name="Content Placeholder 2"/>
          <p:cNvSpPr>
            <a:spLocks noGrp="1"/>
          </p:cNvSpPr>
          <p:nvPr>
            <p:ph idx="1"/>
          </p:nvPr>
        </p:nvSpPr>
        <p:spPr/>
        <p:txBody>
          <a:bodyPr>
            <a:normAutofit/>
          </a:bodyPr>
          <a:lstStyle/>
          <a:p>
            <a:r>
              <a:rPr lang="en-GB" sz="3200" dirty="0"/>
              <a:t>Web 3.0 is one of the terms used to describe the evolutionary stage of the Web that follows Web 2.0. </a:t>
            </a:r>
            <a:endParaRPr lang="en-GB" sz="3200" dirty="0" smtClean="0"/>
          </a:p>
          <a:p>
            <a:r>
              <a:rPr lang="en-GB" sz="3200" dirty="0" smtClean="0"/>
              <a:t>Given </a:t>
            </a:r>
            <a:r>
              <a:rPr lang="en-GB" sz="3200" dirty="0"/>
              <a:t>that technical and social possibilities identified in this latter term are yet to be fully realized the nature of defining Web 3.0 is highly speculative. </a:t>
            </a:r>
            <a:endParaRPr lang="en-GB" sz="3200" dirty="0" smtClean="0"/>
          </a:p>
          <a:p>
            <a:r>
              <a:rPr lang="en-GB" sz="3200" dirty="0" smtClean="0"/>
              <a:t>In </a:t>
            </a:r>
            <a:r>
              <a:rPr lang="en-GB" sz="3200" dirty="0"/>
              <a:t>general it refers to aspects of the Internet which, though potentially possible, are not technically or practically feasible at this time.</a:t>
            </a:r>
            <a:endParaRPr lang="en-US" sz="3200" dirty="0"/>
          </a:p>
        </p:txBody>
      </p:sp>
    </p:spTree>
    <p:extLst>
      <p:ext uri="{BB962C8B-B14F-4D97-AF65-F5344CB8AC3E}">
        <p14:creationId xmlns:p14="http://schemas.microsoft.com/office/powerpoint/2010/main" xmlns="" val="1418716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457</TotalTime>
  <Words>1523</Words>
  <Application>Microsoft Office PowerPoint</Application>
  <PresentationFormat>Custom</PresentationFormat>
  <Paragraphs>183</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Advanced Web Technology</vt:lpstr>
      <vt:lpstr>Advance Web Technology</vt:lpstr>
      <vt:lpstr>Web 2.0 Introduction and Concepts </vt:lpstr>
      <vt:lpstr>What is Web 2.0?</vt:lpstr>
      <vt:lpstr>Slide 5</vt:lpstr>
      <vt:lpstr>Web 2.0: Evolution Towards a Read/Write Platform:</vt:lpstr>
      <vt:lpstr>Slide 7</vt:lpstr>
      <vt:lpstr>Web 2.0 Concepts</vt:lpstr>
      <vt:lpstr>Web 3.0 (Not Exists)</vt:lpstr>
      <vt:lpstr>Rich Internet Application Development</vt:lpstr>
      <vt:lpstr>AJAX</vt:lpstr>
      <vt:lpstr>AJAX Frameworks</vt:lpstr>
      <vt:lpstr>List of Ajax frameworks</vt:lpstr>
      <vt:lpstr>Frameworks in Java for server-side Ajax operations</vt:lpstr>
      <vt:lpstr>Prototype Library</vt:lpstr>
      <vt:lpstr>DWR JAVA AJAX Framework</vt:lpstr>
      <vt:lpstr>DWR features</vt:lpstr>
      <vt:lpstr>Getting Started with DWR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alok pandey</dc:creator>
  <cp:lastModifiedBy>ntc</cp:lastModifiedBy>
  <cp:revision>151</cp:revision>
  <dcterms:created xsi:type="dcterms:W3CDTF">2015-06-13T08:23:07Z</dcterms:created>
  <dcterms:modified xsi:type="dcterms:W3CDTF">2016-08-20T01:01:27Z</dcterms:modified>
</cp:coreProperties>
</file>