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5" r:id="rId2"/>
    <p:sldId id="270" r:id="rId3"/>
    <p:sldId id="258" r:id="rId4"/>
    <p:sldId id="271" r:id="rId5"/>
    <p:sldId id="282" r:id="rId6"/>
    <p:sldId id="272" r:id="rId7"/>
    <p:sldId id="273" r:id="rId8"/>
    <p:sldId id="283" r:id="rId9"/>
    <p:sldId id="284" r:id="rId10"/>
    <p:sldId id="285" r:id="rId11"/>
    <p:sldId id="287" r:id="rId12"/>
    <p:sldId id="286" r:id="rId13"/>
    <p:sldId id="288" r:id="rId14"/>
    <p:sldId id="289" r:id="rId15"/>
    <p:sldId id="290" r:id="rId16"/>
    <p:sldId id="291" r:id="rId17"/>
    <p:sldId id="292" r:id="rId18"/>
    <p:sldId id="293" r:id="rId19"/>
    <p:sldId id="294" r:id="rId20"/>
    <p:sldId id="295" r:id="rId21"/>
    <p:sldId id="296" r:id="rId22"/>
    <p:sldId id="274" r:id="rId23"/>
    <p:sldId id="275" r:id="rId24"/>
    <p:sldId id="276" r:id="rId25"/>
    <p:sldId id="277" r:id="rId26"/>
    <p:sldId id="278" r:id="rId27"/>
    <p:sldId id="279" r:id="rId28"/>
    <p:sldId id="280" r:id="rId29"/>
    <p:sldId id="281" r:id="rId30"/>
    <p:sldId id="267" r:id="rId31"/>
    <p:sldId id="297" r:id="rId32"/>
    <p:sldId id="298" r:id="rId33"/>
    <p:sldId id="299" r:id="rId34"/>
    <p:sldId id="300" r:id="rId35"/>
    <p:sldId id="301" r:id="rId36"/>
    <p:sldId id="302" r:id="rId37"/>
    <p:sldId id="304" r:id="rId38"/>
    <p:sldId id="303" r:id="rId39"/>
    <p:sldId id="305" r:id="rId40"/>
    <p:sldId id="306" r:id="rId41"/>
    <p:sldId id="30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75" autoAdjust="0"/>
  </p:normalViewPr>
  <p:slideViewPr>
    <p:cSldViewPr snapToGrid="0">
      <p:cViewPr varScale="1">
        <p:scale>
          <a:sx n="53" d="100"/>
          <a:sy n="53" d="100"/>
        </p:scale>
        <p:origin x="-134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59E51-B7D6-4284-BC11-1711B5A084BC}" type="datetimeFigureOut">
              <a:rPr lang="en-US" smtClean="0"/>
              <a:pPr/>
              <a:t>8/20/2016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AA8B2-1F80-43C9-9A78-8DEE1DA6F9D5}" type="slidenum">
              <a:rPr lang="en-US" smtClean="0"/>
              <a:pPr/>
              <a:t>‹#›</a:t>
            </a:fld>
            <a:endParaRPr lang="en-US"/>
          </a:p>
        </p:txBody>
      </p:sp>
    </p:spTree>
    <p:extLst>
      <p:ext uri="{BB962C8B-B14F-4D97-AF65-F5344CB8AC3E}">
        <p14:creationId xmlns="" xmlns:p14="http://schemas.microsoft.com/office/powerpoint/2010/main" val="238504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J2EE platform have component based architecture to provide multi-tiered, distributed and highly transactional features to enterprise level applications.</a:t>
            </a:r>
          </a:p>
          <a:p>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3</a:t>
            </a:fld>
            <a:endParaRPr lang="en-US"/>
          </a:p>
        </p:txBody>
      </p:sp>
    </p:spTree>
    <p:extLst>
      <p:ext uri="{BB962C8B-B14F-4D97-AF65-F5344CB8AC3E}">
        <p14:creationId xmlns="" xmlns:p14="http://schemas.microsoft.com/office/powerpoint/2010/main" val="152556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beans encapsulate business logic, are transactional, and rely on a container that does pooling, multithreading, security, and so on.</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18</a:t>
            </a:fld>
            <a:endParaRPr lang="en-US"/>
          </a:p>
        </p:txBody>
      </p:sp>
    </p:spTree>
    <p:extLst>
      <p:ext uri="{BB962C8B-B14F-4D97-AF65-F5344CB8AC3E}">
        <p14:creationId xmlns="" xmlns:p14="http://schemas.microsoft.com/office/powerpoint/2010/main" val="231988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from where a client invokes a session bean, the bean class will have to implement remote or local interfaces, or no interface at all. If your architecture has clients residing outside the EJB container’s JVM instance, they must use a remote interface. As shown in Figure, this applies for clients running in a separate JVM (e.g., a rich client), in an application client container (ACC), or in an external web or EJB container. In this case, clients will have to invoke session bean methods through Remote Method Invocation (RMI). You can use local invocation when the bean and the client are running in the same JVM. That can be an EJB invoking another EJB or a web component (Servlet, JSF) running in a web container in the same JVM. It is also possible for your application to use both remote and local calls on the same session bean.</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21</a:t>
            </a:fld>
            <a:endParaRPr lang="en-US"/>
          </a:p>
        </p:txBody>
      </p:sp>
    </p:spTree>
    <p:extLst>
      <p:ext uri="{BB962C8B-B14F-4D97-AF65-F5344CB8AC3E}">
        <p14:creationId xmlns="" xmlns:p14="http://schemas.microsoft.com/office/powerpoint/2010/main" val="51041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WORA?</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30</a:t>
            </a:fld>
            <a:endParaRPr lang="en-US"/>
          </a:p>
        </p:txBody>
      </p:sp>
    </p:spTree>
    <p:extLst>
      <p:ext uri="{BB962C8B-B14F-4D97-AF65-F5344CB8AC3E}">
        <p14:creationId xmlns="" xmlns:p14="http://schemas.microsoft.com/office/powerpoint/2010/main" val="206440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entity beans were replaced by a brand-new specification (JPA), and session beans no longer required home or EJB-specific component interfaces. Resource injection, interceptors, and life-cycle callbacks were introduced.</a:t>
            </a:r>
          </a:p>
          <a:p>
            <a:endParaRPr lang="en-US" sz="1200" b="0" i="0" u="none" strike="noStrike" kern="1200" baseline="0" dirty="0" smtClean="0">
              <a:solidFill>
                <a:schemeClr val="tx1"/>
              </a:solidFill>
              <a:latin typeface="+mn-lt"/>
              <a:ea typeface="+mn-ea"/>
              <a:cs typeface="+mn-cs"/>
            </a:endParaRPr>
          </a:p>
          <a:p>
            <a:r>
              <a:rPr lang="en-US" dirty="0" smtClean="0"/>
              <a:t>The Java Persistence API (JPA) is a Java specification for accessing, persisting, and managing data between Java objects / classes and a relational database. JPA was defined as part of the EJB 3.0 specification as a replacement for the EJB 2 CMP Entity Beans specification.</a:t>
            </a:r>
          </a:p>
          <a:p>
            <a:endParaRPr lang="en-US" dirty="0" smtClean="0"/>
          </a:p>
          <a:p>
            <a:r>
              <a:rPr lang="en-US" dirty="0" smtClean="0"/>
              <a:t>EJB 3.0, entity bean used in EJB 2.0 is largely replaced by persistence mechanism. Now entity bean is a simple POJO having mapping with table.</a:t>
            </a:r>
          </a:p>
          <a:p>
            <a:r>
              <a:rPr lang="en-US" dirty="0" smtClean="0"/>
              <a:t>Following are the key actors in persistence API</a:t>
            </a:r>
          </a:p>
          <a:p>
            <a:r>
              <a:rPr lang="en-US" dirty="0" smtClean="0"/>
              <a:t>Entity - A persistent object representing the data-store record. It is good to be serializable.</a:t>
            </a:r>
          </a:p>
          <a:p>
            <a:r>
              <a:rPr lang="en-US" dirty="0" err="1" smtClean="0"/>
              <a:t>EntityManager</a:t>
            </a:r>
            <a:r>
              <a:rPr lang="en-US" dirty="0" smtClean="0"/>
              <a:t> - Persistence interface to do data operations like add/delete/update/find on persistent object(entity). It also helps to execute queries using Query interface.</a:t>
            </a:r>
          </a:p>
          <a:p>
            <a:r>
              <a:rPr lang="en-US" dirty="0" smtClean="0"/>
              <a:t>Persistence unit (persistence.xml) - Persistence unit describes the properties of persistence mechanism.</a:t>
            </a:r>
          </a:p>
          <a:p>
            <a:r>
              <a:rPr lang="en-US" dirty="0" smtClean="0"/>
              <a:t>Data Source (*ds.xml) - Data Source describes the data-store related properties like connection </a:t>
            </a:r>
            <a:r>
              <a:rPr lang="en-US" dirty="0" err="1" smtClean="0"/>
              <a:t>url</a:t>
            </a:r>
            <a:r>
              <a:rPr lang="en-US" dirty="0" smtClean="0"/>
              <a:t>. user-</a:t>
            </a:r>
            <a:r>
              <a:rPr lang="en-US" dirty="0" err="1" smtClean="0"/>
              <a:t>name,password</a:t>
            </a:r>
            <a:r>
              <a:rPr lang="en-US" dirty="0" smtClean="0"/>
              <a:t> etc.</a:t>
            </a:r>
          </a:p>
          <a:p>
            <a:endParaRPr lang="en-US" dirty="0" smtClean="0"/>
          </a:p>
          <a:p>
            <a:r>
              <a:rPr lang="en-US" sz="1200" b="0" i="0" kern="1200" dirty="0" smtClean="0">
                <a:solidFill>
                  <a:schemeClr val="tx1"/>
                </a:solidFill>
                <a:effectLst/>
                <a:latin typeface="+mn-lt"/>
                <a:ea typeface="+mn-ea"/>
                <a:cs typeface="+mn-cs"/>
              </a:rPr>
              <a:t>In software engineering, a </a:t>
            </a:r>
            <a:r>
              <a:rPr lang="en-US" sz="1200" b="1" i="0" kern="1200" dirty="0" smtClean="0">
                <a:solidFill>
                  <a:schemeClr val="tx1"/>
                </a:solidFill>
                <a:effectLst/>
                <a:latin typeface="+mn-lt"/>
                <a:ea typeface="+mn-ea"/>
                <a:cs typeface="+mn-cs"/>
              </a:rPr>
              <a:t>plain old Java object</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POJO</a:t>
            </a:r>
            <a:r>
              <a:rPr lang="en-US" sz="1200" b="0" i="0" kern="1200" dirty="0" smtClean="0">
                <a:solidFill>
                  <a:schemeClr val="tx1"/>
                </a:solidFill>
                <a:effectLst/>
                <a:latin typeface="+mn-lt"/>
                <a:ea typeface="+mn-ea"/>
                <a:cs typeface="+mn-cs"/>
              </a:rPr>
              <a:t>) is an </a:t>
            </a:r>
            <a:r>
              <a:rPr lang="en-US" sz="1200" b="0" i="0" kern="1200" dirty="0" err="1" smtClean="0">
                <a:solidFill>
                  <a:schemeClr val="tx1"/>
                </a:solidFill>
                <a:effectLst/>
                <a:latin typeface="+mn-lt"/>
                <a:ea typeface="+mn-ea"/>
                <a:cs typeface="+mn-cs"/>
              </a:rPr>
              <a:t>ordinary</a:t>
            </a:r>
            <a:r>
              <a:rPr lang="en-US" sz="1200" b="1" i="0" kern="1200" dirty="0" err="1" smtClean="0">
                <a:solidFill>
                  <a:schemeClr val="tx1"/>
                </a:solidFill>
                <a:effectLst/>
                <a:latin typeface="+mn-lt"/>
                <a:ea typeface="+mn-ea"/>
                <a:cs typeface="+mn-cs"/>
              </a:rPr>
              <a:t>Java</a:t>
            </a:r>
            <a:r>
              <a:rPr lang="en-US" sz="1200" b="0" i="0" kern="1200" dirty="0" smtClean="0">
                <a:solidFill>
                  <a:schemeClr val="tx1"/>
                </a:solidFill>
                <a:effectLst/>
                <a:latin typeface="+mn-lt"/>
                <a:ea typeface="+mn-ea"/>
                <a:cs typeface="+mn-cs"/>
              </a:rPr>
              <a:t> object, not bound by any special restriction. The term was coined by Martin Fowler, Rebecca Parsons and Josh </a:t>
            </a:r>
            <a:r>
              <a:rPr lang="en-US" sz="1200" b="0" i="0" kern="1200" dirty="0" err="1" smtClean="0">
                <a:solidFill>
                  <a:schemeClr val="tx1"/>
                </a:solidFill>
                <a:effectLst/>
                <a:latin typeface="+mn-lt"/>
                <a:ea typeface="+mn-ea"/>
                <a:cs typeface="+mn-cs"/>
              </a:rPr>
              <a:t>MacKenzie</a:t>
            </a:r>
            <a:r>
              <a:rPr lang="en-US" sz="1200" b="0" i="0" kern="1200" dirty="0" smtClean="0">
                <a:solidFill>
                  <a:schemeClr val="tx1"/>
                </a:solidFill>
                <a:effectLst/>
                <a:latin typeface="+mn-lt"/>
                <a:ea typeface="+mn-ea"/>
                <a:cs typeface="+mn-cs"/>
              </a:rPr>
              <a:t> in September 2000:</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7</a:t>
            </a:fld>
            <a:endParaRPr lang="en-US"/>
          </a:p>
        </p:txBody>
      </p:sp>
    </p:spTree>
    <p:extLst>
      <p:ext uri="{BB962C8B-B14F-4D97-AF65-F5344CB8AC3E}">
        <p14:creationId xmlns="" xmlns:p14="http://schemas.microsoft.com/office/powerpoint/2010/main" val="105215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Session beans are great for implementing business logic, processes, and workflow. And because enterprise applications can be complex, the Java EE platform defines several types of EJBs. A session bean may have the following traits:</a:t>
            </a:r>
          </a:p>
          <a:p>
            <a:endParaRPr lang="en-US" sz="1200" b="0" i="0" u="none" strike="noStrike" kern="1200" baseline="0" dirty="0" smtClean="0">
              <a:solidFill>
                <a:schemeClr val="tx1"/>
              </a:solidFill>
              <a:latin typeface="+mn-lt"/>
              <a:ea typeface="+mn-ea"/>
              <a:cs typeface="+mn-cs"/>
            </a:endParaRPr>
          </a:p>
          <a:p>
            <a:r>
              <a:rPr lang="en-US" dirty="0" smtClean="0"/>
              <a:t>The three types of session beans all have their specific features, of course, but they also have a lot in common. First of all, they have the same programming model. Session bean can have a local and/or remote interface, or no interface at all. Session beans are container-managed components, so they need to be packaged in an archive (jar, war, or ear file) and deployed to a container.</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8</a:t>
            </a:fld>
            <a:endParaRPr lang="en-US"/>
          </a:p>
        </p:txBody>
      </p:sp>
    </p:spTree>
    <p:extLst>
      <p:ext uri="{BB962C8B-B14F-4D97-AF65-F5344CB8AC3E}">
        <p14:creationId xmlns="" xmlns:p14="http://schemas.microsoft.com/office/powerpoint/2010/main" val="391185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if the container is embedded or runs in a separate process, it provides core services common to many enterprise applications such as the following:</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10</a:t>
            </a:fld>
            <a:endParaRPr lang="en-US"/>
          </a:p>
        </p:txBody>
      </p:sp>
    </p:spTree>
    <p:extLst>
      <p:ext uri="{BB962C8B-B14F-4D97-AF65-F5344CB8AC3E}">
        <p14:creationId xmlns="" xmlns:p14="http://schemas.microsoft.com/office/powerpoint/2010/main" val="103039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11</a:t>
            </a:fld>
            <a:endParaRPr lang="en-US"/>
          </a:p>
        </p:txBody>
      </p:sp>
    </p:spTree>
    <p:extLst>
      <p:ext uri="{BB962C8B-B14F-4D97-AF65-F5344CB8AC3E}">
        <p14:creationId xmlns="" xmlns:p14="http://schemas.microsoft.com/office/powerpoint/2010/main" val="138437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12</a:t>
            </a:fld>
            <a:endParaRPr lang="en-US"/>
          </a:p>
        </p:txBody>
      </p:sp>
    </p:spTree>
    <p:extLst>
      <p:ext uri="{BB962C8B-B14F-4D97-AF65-F5344CB8AC3E}">
        <p14:creationId xmlns="" xmlns:p14="http://schemas.microsoft.com/office/powerpoint/2010/main" val="217675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EJB is deployed, the container takes care of these features, leaving the developer to focus on business logic while benefiting from these services without adding any system-level code. EJBs are managed objects. In fact they are considered to be Managed Beans. When a client invokes an EJB, it doesn’t work directly with an instance of that EJB but rather with a proxy on an instance. Each time a client invokes a method on an EJB, the call is actually </a:t>
            </a:r>
            <a:r>
              <a:rPr lang="en-US" dirty="0" err="1" smtClean="0"/>
              <a:t>proxied</a:t>
            </a:r>
            <a:r>
              <a:rPr lang="en-US" dirty="0" smtClean="0"/>
              <a:t> and intercepted by the container, which provides services on behalf of the bean instance. Of course, this is completely transparent to the client; from its creation to its destruction, an enterprise bean lives in a container.</a:t>
            </a:r>
          </a:p>
          <a:p>
            <a:endParaRPr lang="en-US" dirty="0" smtClean="0"/>
          </a:p>
          <a:p>
            <a:r>
              <a:rPr lang="en-US" dirty="0" smtClean="0"/>
              <a:t>In a Java EE application, the EJB container will usually interact with other containers: the Servlet container (responsible for managing the execution of Servlets and JSF pages), the application client container (ACC) (for managing stand-alone applications), the message broker (for sending, queuing, and receiving messages), the persistence provider, and so on.</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13</a:t>
            </a:fld>
            <a:endParaRPr lang="en-US"/>
          </a:p>
        </p:txBody>
      </p:sp>
    </p:spTree>
    <p:extLst>
      <p:ext uri="{BB962C8B-B14F-4D97-AF65-F5344CB8AC3E}">
        <p14:creationId xmlns="" xmlns:p14="http://schemas.microsoft.com/office/powerpoint/2010/main" val="8572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Since the beginning the EJB specifications required the capability of using RMI/IIOP to export EJB components and to access EJB components over a network. This requirement allowed interoperability between Java EE products. This requirement has been pruned in EJB 3.2 and might become optional in future releases, because RMI/IIOP has been largely superseded by modern web technologies that provide interoperability support, such as SOAP and REST.</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16</a:t>
            </a:fld>
            <a:endParaRPr lang="en-US"/>
          </a:p>
        </p:txBody>
      </p:sp>
    </p:spTree>
    <p:extLst>
      <p:ext uri="{BB962C8B-B14F-4D97-AF65-F5344CB8AC3E}">
        <p14:creationId xmlns="" xmlns:p14="http://schemas.microsoft.com/office/powerpoint/2010/main" val="109308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EJB 1.0 was created back in 1998, and EJB 3.2 was released in 2013 with Java EE 7. During these 15 years, the EJB specification went through many changes, but it still retains its mature foundations. From heavyweight components to annotated POJOs, from Entity Bean CMP to JPA, EJBs have reinvented themselves to meet the needs of developers and modern architectures. More than ever, the EJB 3.2 specification helps to avoid vendor lock-in by providing features that were previously nonstandard (such as nonstandard JNDI names or embedded containers). Today, EJB 3.2 is much more portable than in the past.</a:t>
            </a:r>
            <a:endParaRPr lang="en-US" dirty="0"/>
          </a:p>
        </p:txBody>
      </p:sp>
      <p:sp>
        <p:nvSpPr>
          <p:cNvPr id="4" name="Slide Number Placeholder 3"/>
          <p:cNvSpPr>
            <a:spLocks noGrp="1"/>
          </p:cNvSpPr>
          <p:nvPr>
            <p:ph type="sldNum" sz="quarter" idx="10"/>
          </p:nvPr>
        </p:nvSpPr>
        <p:spPr/>
        <p:txBody>
          <a:bodyPr/>
          <a:lstStyle/>
          <a:p>
            <a:fld id="{D8CAA8B2-1F80-43C9-9A78-8DEE1DA6F9D5}" type="slidenum">
              <a:rPr lang="en-US" smtClean="0"/>
              <a:pPr/>
              <a:t>17</a:t>
            </a:fld>
            <a:endParaRPr lang="en-US"/>
          </a:p>
        </p:txBody>
      </p:sp>
    </p:spTree>
    <p:extLst>
      <p:ext uri="{BB962C8B-B14F-4D97-AF65-F5344CB8AC3E}">
        <p14:creationId xmlns="" xmlns:p14="http://schemas.microsoft.com/office/powerpoint/2010/main" val="224208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10066"/>
            <a:ext cx="12192000" cy="7516514"/>
            <a:chOff x="0" y="-110066"/>
            <a:chExt cx="12192000" cy="7516514"/>
          </a:xfrm>
        </p:grpSpPr>
        <p:cxnSp>
          <p:nvCxnSpPr>
            <p:cNvPr id="32" name="Straight Connector 31"/>
            <p:cNvCxnSpPr/>
            <p:nvPr/>
          </p:nvCxnSpPr>
          <p:spPr>
            <a:xfrm>
              <a:off x="10972800" y="-110066"/>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7" idx="5"/>
            </p:cNvCxnSpPr>
            <p:nvPr/>
          </p:nvCxnSpPr>
          <p:spPr>
            <a:xfrm flipH="1">
              <a:off x="8347260" y="6449681"/>
              <a:ext cx="3844740" cy="95676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895556" y="-8467"/>
              <a:ext cx="129326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11928296" y="-8467"/>
              <a:ext cx="26370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1168009" y="6041362"/>
              <a:ext cx="1023991" cy="81663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898730" y="-8467"/>
              <a:ext cx="129009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1513792" y="-8467"/>
              <a:ext cx="67503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102742"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DEC3BAB5-400F-48DD-926C-56F228514FC4}" type="datetime1">
              <a:rPr lang="en-US" smtClean="0"/>
              <a:t>8/20/2016</a:t>
            </a:fld>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662870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F53342E-9CBD-4C2D-A2FE-EA8C0A86780B}"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378802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E17AB3-7BAB-46C5-B1E7-6D5D8F33BA14}"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55440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1C49BD0D-4A5E-48F1-86F3-B49D33D16F93}"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28451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5A319E0-1F08-4E88-A9E0-D91ABA182E7A}"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04179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C419502-811F-4D49-90D8-342C1E5D178B}"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04685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0E270A93-9549-4E9A-A18E-2C8F20BB7AA2}"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51616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13B78D66-1CCC-41C1-9782-11526AE7627A}"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88938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20AA3141-8599-4DFB-91A3-8C543F482B5B}"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390830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5512016-A4C6-4935-86AA-3115C4B6BFB2}" type="datetime1">
              <a:rPr lang="en-US" smtClean="0"/>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07369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18CE84E7-F918-4E93-9D8B-19A83A02645B}" type="datetime1">
              <a:rPr lang="en-US" smtClean="0"/>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5400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DDF850F0-FA7D-48AA-9B92-68CAAEA43279}" type="datetime1">
              <a:rPr lang="en-US" smtClean="0"/>
              <a:t>8/20/2016</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34786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4007E17E-7BAE-4FB4-A7D8-0AA757F96BCB}" type="datetime1">
              <a:rPr lang="en-US" smtClean="0"/>
              <a:t>8/20/2016</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249754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060A7F37-B636-435F-9B5F-E77B0CE9D1C3}" type="datetime1">
              <a:rPr lang="en-US" smtClean="0"/>
              <a:t>8/20/2016</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83894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BC92A06-05B2-4FFC-B322-27D7A329558D}" type="datetime1">
              <a:rPr lang="en-US" smtClean="0"/>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17047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33B04197-F6FD-4BE8-A5F6-B88C1FD1B732}" type="datetime1">
              <a:rPr lang="en-US" smtClean="0"/>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 xmlns:p14="http://schemas.microsoft.com/office/powerpoint/2010/main" val="318519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807"/>
            <a:ext cx="12191999" cy="7126825"/>
            <a:chOff x="1" y="-8467"/>
            <a:chExt cx="12191999" cy="7126825"/>
          </a:xfrm>
        </p:grpSpPr>
        <p:cxnSp>
          <p:nvCxnSpPr>
            <p:cNvPr id="20" name="Straight Connector 19"/>
            <p:cNvCxnSpPr/>
            <p:nvPr/>
          </p:nvCxnSpPr>
          <p:spPr>
            <a:xfrm flipH="1">
              <a:off x="11193542" y="5866544"/>
              <a:ext cx="967010" cy="957134"/>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290323" y="5219272"/>
              <a:ext cx="726165" cy="189908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1844152" y="-8467"/>
              <a:ext cx="34467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1590866" y="-8467"/>
              <a:ext cx="6011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1590866" y="5054884"/>
              <a:ext cx="601134" cy="1803115"/>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1537878" y="-8467"/>
              <a:ext cx="65094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513792" y="-8467"/>
              <a:ext cx="675032"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528596" y="-8467"/>
              <a:ext cx="66022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03622" y="4458984"/>
              <a:ext cx="1185203" cy="239901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1" y="4013200"/>
              <a:ext cx="102742"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44150" y="167812"/>
            <a:ext cx="10757803" cy="66439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955497"/>
            <a:ext cx="10716480" cy="5085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74139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dirty="0" smtClean="0"/>
              <a:t>Enterprise JAVA Bean</a:t>
            </a:r>
            <a:endParaRPr lang="en-US" dirty="0"/>
          </a:p>
        </p:txBody>
      </p:sp>
      <p:sp>
        <p:nvSpPr>
          <p:cNvPr id="3" name="Slide Number Placeholder 2"/>
          <p:cNvSpPr>
            <a:spLocks noGrp="1"/>
          </p:cNvSpPr>
          <p:nvPr>
            <p:ph type="sldNum" sz="quarter" idx="12"/>
          </p:nvPr>
        </p:nvSpPr>
        <p:spPr/>
        <p:txBody>
          <a:bodyPr/>
          <a:lstStyle/>
          <a:p>
            <a:fld id="{096C2693-28D9-44D8-AB47-B3E969782C6A}" type="slidenum">
              <a:rPr lang="en-US" smtClean="0"/>
              <a:pPr/>
              <a:t>1</a:t>
            </a:fld>
            <a:endParaRPr lang="en-US"/>
          </a:p>
        </p:txBody>
      </p:sp>
    </p:spTree>
    <p:extLst>
      <p:ext uri="{BB962C8B-B14F-4D97-AF65-F5344CB8AC3E}">
        <p14:creationId xmlns="" xmlns:p14="http://schemas.microsoft.com/office/powerpoint/2010/main" val="225485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Given by the Container</a:t>
            </a:r>
          </a:p>
        </p:txBody>
      </p:sp>
      <p:sp>
        <p:nvSpPr>
          <p:cNvPr id="3" name="Content Placeholder 2"/>
          <p:cNvSpPr>
            <a:spLocks noGrp="1"/>
          </p:cNvSpPr>
          <p:nvPr>
            <p:ph idx="1"/>
          </p:nvPr>
        </p:nvSpPr>
        <p:spPr/>
        <p:txBody>
          <a:bodyPr>
            <a:normAutofit/>
          </a:bodyPr>
          <a:lstStyle/>
          <a:p>
            <a:r>
              <a:rPr lang="en-US" sz="2800" dirty="0"/>
              <a:t>Remote client communication: </a:t>
            </a:r>
            <a:endParaRPr lang="en-US" sz="2800" dirty="0" smtClean="0"/>
          </a:p>
          <a:p>
            <a:pPr lvl="1"/>
            <a:r>
              <a:rPr lang="en-US" sz="2800" dirty="0" smtClean="0"/>
              <a:t>Without </a:t>
            </a:r>
            <a:r>
              <a:rPr lang="en-US" sz="2800" dirty="0"/>
              <a:t>writing any complex code, an EJB client (another </a:t>
            </a:r>
            <a:r>
              <a:rPr lang="en-US" sz="2800" dirty="0" smtClean="0"/>
              <a:t>EJB, a </a:t>
            </a:r>
            <a:r>
              <a:rPr lang="en-US" sz="2800" dirty="0"/>
              <a:t>user interface, a batch process, etc.) can invoke methods remotely via standard protocols.</a:t>
            </a:r>
          </a:p>
          <a:p>
            <a:r>
              <a:rPr lang="en-US" sz="2800" dirty="0" smtClean="0"/>
              <a:t>Dependency </a:t>
            </a:r>
            <a:r>
              <a:rPr lang="en-US" sz="2800" dirty="0"/>
              <a:t>injection: </a:t>
            </a:r>
            <a:endParaRPr lang="en-US" sz="2800" dirty="0" smtClean="0"/>
          </a:p>
          <a:p>
            <a:pPr lvl="1"/>
            <a:r>
              <a:rPr lang="en-US" sz="2800" dirty="0" smtClean="0"/>
              <a:t>The </a:t>
            </a:r>
            <a:r>
              <a:rPr lang="en-US" sz="2800" dirty="0"/>
              <a:t>container can inject several resources into an EJB (JMS </a:t>
            </a:r>
            <a:r>
              <a:rPr lang="en-US" sz="2800" dirty="0" smtClean="0"/>
              <a:t>destinations and </a:t>
            </a:r>
            <a:r>
              <a:rPr lang="en-US" sz="2800" dirty="0"/>
              <a:t>factories, </a:t>
            </a:r>
            <a:r>
              <a:rPr lang="en-US" sz="2800" dirty="0" err="1"/>
              <a:t>datasources</a:t>
            </a:r>
            <a:r>
              <a:rPr lang="en-US" sz="2800" dirty="0"/>
              <a:t>, other EJBs, environment variables, etc.) as well as any POJO </a:t>
            </a:r>
            <a:r>
              <a:rPr lang="en-US" sz="2800" dirty="0" smtClean="0"/>
              <a:t>thanks to </a:t>
            </a:r>
            <a:r>
              <a:rPr lang="en-US" sz="2800" dirty="0"/>
              <a:t>CDI</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10</a:t>
            </a:fld>
            <a:endParaRPr lang="en-US"/>
          </a:p>
        </p:txBody>
      </p:sp>
    </p:spTree>
    <p:extLst>
      <p:ext uri="{BB962C8B-B14F-4D97-AF65-F5344CB8AC3E}">
        <p14:creationId xmlns="" xmlns:p14="http://schemas.microsoft.com/office/powerpoint/2010/main" val="6992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Given by the Container</a:t>
            </a:r>
          </a:p>
        </p:txBody>
      </p:sp>
      <p:sp>
        <p:nvSpPr>
          <p:cNvPr id="3" name="Content Placeholder 2"/>
          <p:cNvSpPr>
            <a:spLocks noGrp="1"/>
          </p:cNvSpPr>
          <p:nvPr>
            <p:ph idx="1"/>
          </p:nvPr>
        </p:nvSpPr>
        <p:spPr/>
        <p:txBody>
          <a:bodyPr>
            <a:normAutofit/>
          </a:bodyPr>
          <a:lstStyle/>
          <a:p>
            <a:r>
              <a:rPr lang="en-US" sz="2400" dirty="0" smtClean="0"/>
              <a:t>State </a:t>
            </a:r>
            <a:r>
              <a:rPr lang="en-US" sz="2400" dirty="0"/>
              <a:t>management: </a:t>
            </a:r>
            <a:endParaRPr lang="en-US" sz="2400" dirty="0" smtClean="0"/>
          </a:p>
          <a:p>
            <a:pPr lvl="1"/>
            <a:r>
              <a:rPr lang="en-US" sz="2400" dirty="0" smtClean="0"/>
              <a:t>For </a:t>
            </a:r>
            <a:r>
              <a:rPr lang="en-US" sz="2400" dirty="0" err="1"/>
              <a:t>stateful</a:t>
            </a:r>
            <a:r>
              <a:rPr lang="en-US" sz="2400" dirty="0"/>
              <a:t> session beans, the container manages their state transparently</a:t>
            </a:r>
            <a:r>
              <a:rPr lang="en-US" sz="2400" dirty="0" smtClean="0"/>
              <a:t>. You </a:t>
            </a:r>
            <a:r>
              <a:rPr lang="en-US" sz="2400" dirty="0"/>
              <a:t>can maintain state for a particular client, as if you were developing a desktop application.</a:t>
            </a:r>
          </a:p>
          <a:p>
            <a:r>
              <a:rPr lang="en-US" sz="2400" dirty="0" smtClean="0"/>
              <a:t>Pooling</a:t>
            </a:r>
            <a:r>
              <a:rPr lang="en-US" sz="2400" dirty="0"/>
              <a:t>: </a:t>
            </a:r>
            <a:endParaRPr lang="en-US" sz="2400" dirty="0" smtClean="0"/>
          </a:p>
          <a:p>
            <a:pPr lvl="1"/>
            <a:r>
              <a:rPr lang="en-US" sz="2400" dirty="0" smtClean="0"/>
              <a:t>For </a:t>
            </a:r>
            <a:r>
              <a:rPr lang="en-US" sz="2400" dirty="0"/>
              <a:t>stateless beans and MDBs, the container creates a pool of instances that can </a:t>
            </a:r>
            <a:r>
              <a:rPr lang="en-US" sz="2400" dirty="0" smtClean="0"/>
              <a:t>be shared </a:t>
            </a:r>
            <a:r>
              <a:rPr lang="en-US" sz="2400" dirty="0"/>
              <a:t>by multiple clients. Once invoked, an EJB returns to the pool to be reused instead </a:t>
            </a:r>
            <a:r>
              <a:rPr lang="en-US" sz="2400" dirty="0" smtClean="0"/>
              <a:t>of being </a:t>
            </a:r>
            <a:r>
              <a:rPr lang="en-US" sz="2400" dirty="0"/>
              <a:t>destroyed.</a:t>
            </a:r>
          </a:p>
          <a:p>
            <a:r>
              <a:rPr lang="en-US" sz="2400" dirty="0" smtClean="0"/>
              <a:t>Component </a:t>
            </a:r>
            <a:r>
              <a:rPr lang="en-US" sz="2400" dirty="0"/>
              <a:t>life cycle: </a:t>
            </a:r>
            <a:endParaRPr lang="en-US" sz="2400" dirty="0" smtClean="0"/>
          </a:p>
          <a:p>
            <a:pPr lvl="1"/>
            <a:r>
              <a:rPr lang="en-US" sz="2400" dirty="0" smtClean="0"/>
              <a:t>The </a:t>
            </a:r>
            <a:r>
              <a:rPr lang="en-US" sz="2400" dirty="0"/>
              <a:t>container is responsible for managing the life cycle of </a:t>
            </a:r>
            <a:r>
              <a:rPr lang="en-US" sz="2400" dirty="0" smtClean="0"/>
              <a:t>each component</a:t>
            </a:r>
            <a:r>
              <a:rPr lang="en-US" sz="2400" dirty="0"/>
              <a:t>.</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11</a:t>
            </a:fld>
            <a:endParaRPr lang="en-US"/>
          </a:p>
        </p:txBody>
      </p:sp>
    </p:spTree>
    <p:extLst>
      <p:ext uri="{BB962C8B-B14F-4D97-AF65-F5344CB8AC3E}">
        <p14:creationId xmlns="" xmlns:p14="http://schemas.microsoft.com/office/powerpoint/2010/main" val="33590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Given by the Container</a:t>
            </a:r>
          </a:p>
        </p:txBody>
      </p:sp>
      <p:sp>
        <p:nvSpPr>
          <p:cNvPr id="3" name="Content Placeholder 2"/>
          <p:cNvSpPr>
            <a:spLocks noGrp="1"/>
          </p:cNvSpPr>
          <p:nvPr>
            <p:ph idx="1"/>
          </p:nvPr>
        </p:nvSpPr>
        <p:spPr/>
        <p:txBody>
          <a:bodyPr>
            <a:normAutofit/>
          </a:bodyPr>
          <a:lstStyle/>
          <a:p>
            <a:r>
              <a:rPr lang="en-US" sz="2400" dirty="0"/>
              <a:t>Messaging: </a:t>
            </a:r>
            <a:endParaRPr lang="en-US" sz="2400" dirty="0" smtClean="0"/>
          </a:p>
          <a:p>
            <a:pPr lvl="1"/>
            <a:r>
              <a:rPr lang="en-US" sz="2400" dirty="0" smtClean="0"/>
              <a:t>The </a:t>
            </a:r>
            <a:r>
              <a:rPr lang="en-US" sz="2400" dirty="0"/>
              <a:t>container allows MDBs to listen to destinations and consume messages without too much JMS plumbing.</a:t>
            </a:r>
          </a:p>
          <a:p>
            <a:r>
              <a:rPr lang="en-US" sz="2400" dirty="0"/>
              <a:t>Transaction management: </a:t>
            </a:r>
            <a:endParaRPr lang="en-US" sz="2400" dirty="0" smtClean="0"/>
          </a:p>
          <a:p>
            <a:pPr lvl="1"/>
            <a:r>
              <a:rPr lang="en-US" sz="2400" dirty="0" smtClean="0"/>
              <a:t>With </a:t>
            </a:r>
            <a:r>
              <a:rPr lang="en-US" sz="2400" dirty="0"/>
              <a:t>declarative transaction management, an EJB can use annotations to inform the container about the transaction policy it should use. The container takes care of the commit or the rollback.</a:t>
            </a:r>
          </a:p>
          <a:p>
            <a:r>
              <a:rPr lang="en-US" sz="2400" dirty="0"/>
              <a:t>Security: </a:t>
            </a:r>
            <a:endParaRPr lang="en-US" sz="2400" dirty="0" smtClean="0"/>
          </a:p>
          <a:p>
            <a:pPr lvl="1"/>
            <a:r>
              <a:rPr lang="en-US" sz="2400" dirty="0" smtClean="0"/>
              <a:t>Class </a:t>
            </a:r>
            <a:r>
              <a:rPr lang="en-US" sz="2400" dirty="0"/>
              <a:t>or method-level access control can be specified on EJBs to enforce user and role authorization.</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12</a:t>
            </a:fld>
            <a:endParaRPr lang="en-US"/>
          </a:p>
        </p:txBody>
      </p:sp>
    </p:spTree>
    <p:extLst>
      <p:ext uri="{BB962C8B-B14F-4D97-AF65-F5344CB8AC3E}">
        <p14:creationId xmlns="" xmlns:p14="http://schemas.microsoft.com/office/powerpoint/2010/main" val="5633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Given by the Container</a:t>
            </a:r>
          </a:p>
        </p:txBody>
      </p:sp>
      <p:sp>
        <p:nvSpPr>
          <p:cNvPr id="3" name="Content Placeholder 2"/>
          <p:cNvSpPr>
            <a:spLocks noGrp="1"/>
          </p:cNvSpPr>
          <p:nvPr>
            <p:ph idx="1"/>
          </p:nvPr>
        </p:nvSpPr>
        <p:spPr/>
        <p:txBody>
          <a:bodyPr>
            <a:normAutofit/>
          </a:bodyPr>
          <a:lstStyle/>
          <a:p>
            <a:r>
              <a:rPr lang="en-US" sz="2400" dirty="0"/>
              <a:t>Concurrency support: </a:t>
            </a:r>
            <a:endParaRPr lang="en-US" sz="2400" dirty="0" smtClean="0"/>
          </a:p>
          <a:p>
            <a:pPr lvl="1"/>
            <a:r>
              <a:rPr lang="en-US" sz="2400" dirty="0" smtClean="0"/>
              <a:t>Except </a:t>
            </a:r>
            <a:r>
              <a:rPr lang="en-US" sz="2400" dirty="0"/>
              <a:t>for singletons, where some concurrency declaration is needed, all the other types of EJB are thread-safe by nature. You can develop high-performance applications without worrying about thread issues.</a:t>
            </a:r>
          </a:p>
          <a:p>
            <a:r>
              <a:rPr lang="en-US" sz="2400" dirty="0"/>
              <a:t>Interceptors: </a:t>
            </a:r>
            <a:endParaRPr lang="en-US" sz="2400" dirty="0" smtClean="0"/>
          </a:p>
          <a:p>
            <a:pPr lvl="1"/>
            <a:r>
              <a:rPr lang="en-US" sz="2400" dirty="0" smtClean="0"/>
              <a:t>Cross-cutting </a:t>
            </a:r>
            <a:r>
              <a:rPr lang="en-US" sz="2400" dirty="0"/>
              <a:t>concerns can be put into interceptors, which will be invoked automatically by the container.</a:t>
            </a:r>
          </a:p>
          <a:p>
            <a:r>
              <a:rPr lang="en-US" sz="2400" dirty="0"/>
              <a:t>Asynchronous method invocation: </a:t>
            </a:r>
            <a:endParaRPr lang="en-US" sz="2400" dirty="0" smtClean="0"/>
          </a:p>
          <a:p>
            <a:pPr lvl="1"/>
            <a:r>
              <a:rPr lang="en-US" sz="2400" dirty="0" smtClean="0"/>
              <a:t>Since </a:t>
            </a:r>
            <a:r>
              <a:rPr lang="en-US" sz="2400" dirty="0"/>
              <a:t>EJB 3.1, it’s now possible to have asynchronous calls without involving messaging.</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13</a:t>
            </a:fld>
            <a:endParaRPr lang="en-US"/>
          </a:p>
        </p:txBody>
      </p:sp>
    </p:spTree>
    <p:extLst>
      <p:ext uri="{BB962C8B-B14F-4D97-AF65-F5344CB8AC3E}">
        <p14:creationId xmlns="" xmlns:p14="http://schemas.microsoft.com/office/powerpoint/2010/main" val="305171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EJBs a set of </a:t>
            </a:r>
            <a:r>
              <a:rPr lang="en-US" dirty="0" smtClean="0"/>
              <a:t>service </a:t>
            </a:r>
            <a:r>
              <a:rPr lang="en-US" dirty="0"/>
              <a:t>cannot create or manage </a:t>
            </a:r>
          </a:p>
        </p:txBody>
      </p:sp>
      <p:sp>
        <p:nvSpPr>
          <p:cNvPr id="3" name="Content Placeholder 2"/>
          <p:cNvSpPr>
            <a:spLocks noGrp="1"/>
          </p:cNvSpPr>
          <p:nvPr>
            <p:ph idx="1"/>
          </p:nvPr>
        </p:nvSpPr>
        <p:spPr/>
        <p:txBody>
          <a:bodyPr>
            <a:normAutofit/>
          </a:bodyPr>
          <a:lstStyle/>
          <a:p>
            <a:r>
              <a:rPr lang="en-US" sz="3200" dirty="0" smtClean="0"/>
              <a:t>threads</a:t>
            </a:r>
            <a:r>
              <a:rPr lang="en-US" sz="3200" dirty="0"/>
              <a:t>, </a:t>
            </a:r>
            <a:endParaRPr lang="en-US" sz="3200" dirty="0" smtClean="0"/>
          </a:p>
          <a:p>
            <a:r>
              <a:rPr lang="en-US" sz="3200" dirty="0" smtClean="0"/>
              <a:t>access </a:t>
            </a:r>
            <a:r>
              <a:rPr lang="en-US" sz="3200" dirty="0"/>
              <a:t>files using java.io, </a:t>
            </a:r>
            <a:endParaRPr lang="en-US" sz="3200" dirty="0" smtClean="0"/>
          </a:p>
          <a:p>
            <a:r>
              <a:rPr lang="en-US" sz="3200" dirty="0" smtClean="0"/>
              <a:t>create </a:t>
            </a:r>
            <a:r>
              <a:rPr lang="en-US" sz="3200" dirty="0"/>
              <a:t>a </a:t>
            </a:r>
            <a:r>
              <a:rPr lang="en-US" sz="3200" dirty="0" err="1"/>
              <a:t>ServerSocket</a:t>
            </a:r>
            <a:r>
              <a:rPr lang="en-US" sz="3200" dirty="0"/>
              <a:t>, </a:t>
            </a:r>
            <a:endParaRPr lang="en-US" sz="3200" dirty="0" smtClean="0"/>
          </a:p>
          <a:p>
            <a:r>
              <a:rPr lang="en-US" sz="3200" dirty="0" smtClean="0"/>
              <a:t>load </a:t>
            </a:r>
            <a:r>
              <a:rPr lang="en-US" sz="3200" dirty="0"/>
              <a:t>a native library, or </a:t>
            </a:r>
            <a:endParaRPr lang="en-US" sz="3200" dirty="0" smtClean="0"/>
          </a:p>
          <a:p>
            <a:r>
              <a:rPr lang="en-US" sz="3200" dirty="0" smtClean="0"/>
              <a:t>use </a:t>
            </a:r>
            <a:r>
              <a:rPr lang="en-US" sz="3200" dirty="0"/>
              <a:t>the AWT (Abstract Window Toolkit)or </a:t>
            </a:r>
            <a:endParaRPr lang="en-US" sz="3200" dirty="0" smtClean="0"/>
          </a:p>
          <a:p>
            <a:r>
              <a:rPr lang="en-US" sz="3200" dirty="0" smtClean="0"/>
              <a:t>Swing </a:t>
            </a:r>
            <a:r>
              <a:rPr lang="en-US" sz="3200" dirty="0"/>
              <a:t>APIs to interact with the user.</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14</a:t>
            </a:fld>
            <a:endParaRPr lang="en-US"/>
          </a:p>
        </p:txBody>
      </p:sp>
    </p:spTree>
    <p:extLst>
      <p:ext uri="{BB962C8B-B14F-4D97-AF65-F5344CB8AC3E}">
        <p14:creationId xmlns="" xmlns:p14="http://schemas.microsoft.com/office/powerpoint/2010/main" val="280962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Lite</a:t>
            </a:r>
          </a:p>
        </p:txBody>
      </p:sp>
      <p:sp>
        <p:nvSpPr>
          <p:cNvPr id="3" name="Content Placeholder 2"/>
          <p:cNvSpPr>
            <a:spLocks noGrp="1"/>
          </p:cNvSpPr>
          <p:nvPr>
            <p:ph idx="1"/>
          </p:nvPr>
        </p:nvSpPr>
        <p:spPr/>
        <p:txBody>
          <a:bodyPr>
            <a:normAutofit/>
          </a:bodyPr>
          <a:lstStyle/>
          <a:p>
            <a:r>
              <a:rPr lang="en-US" sz="3200" dirty="0" smtClean="0"/>
              <a:t>The </a:t>
            </a:r>
            <a:r>
              <a:rPr lang="en-US" sz="3200" dirty="0"/>
              <a:t>specification defines a minimal subset of the full EJB API known as EJB </a:t>
            </a:r>
            <a:r>
              <a:rPr lang="en-US" sz="3200" dirty="0" smtClean="0"/>
              <a:t>Lite.</a:t>
            </a:r>
          </a:p>
          <a:p>
            <a:r>
              <a:rPr lang="en-US" sz="3200" dirty="0"/>
              <a:t>It includes a small, powerful selection of EJB features suitable for writing portable transactional and secure business logic</a:t>
            </a:r>
            <a:r>
              <a:rPr lang="en-US" sz="3200" dirty="0" smtClean="0"/>
              <a:t>.</a:t>
            </a:r>
          </a:p>
          <a:p>
            <a:r>
              <a:rPr lang="en-US" sz="3200" dirty="0"/>
              <a:t>Any EJB Lite application can be deployed on any Java EE product that </a:t>
            </a:r>
            <a:r>
              <a:rPr lang="en-US" sz="3200" dirty="0" err="1"/>
              <a:t>implementsEJB</a:t>
            </a:r>
            <a:r>
              <a:rPr lang="en-US" sz="3200" dirty="0"/>
              <a:t> 3.2.</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15</a:t>
            </a:fld>
            <a:endParaRPr lang="en-US"/>
          </a:p>
        </p:txBody>
      </p:sp>
    </p:spTree>
    <p:extLst>
      <p:ext uri="{BB962C8B-B14F-4D97-AF65-F5344CB8AC3E}">
        <p14:creationId xmlns="" xmlns:p14="http://schemas.microsoft.com/office/powerpoint/2010/main" val="167436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Between EJB Lite and Full EJB</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54386916"/>
              </p:ext>
            </p:extLst>
          </p:nvPr>
        </p:nvGraphicFramePr>
        <p:xfrm>
          <a:off x="677863" y="955675"/>
          <a:ext cx="10715625" cy="5562600"/>
        </p:xfrm>
        <a:graphic>
          <a:graphicData uri="http://schemas.openxmlformats.org/drawingml/2006/table">
            <a:tbl>
              <a:tblPr firstRow="1" bandRow="1">
                <a:tableStyleId>{5C22544A-7EE6-4342-B048-85BDC9FD1C3A}</a:tableStyleId>
              </a:tblPr>
              <a:tblGrid>
                <a:gridCol w="8098147"/>
                <a:gridCol w="1137424"/>
                <a:gridCol w="1480054"/>
              </a:tblGrid>
              <a:tr h="370840">
                <a:tc>
                  <a:txBody>
                    <a:bodyPr/>
                    <a:lstStyle/>
                    <a:p>
                      <a:r>
                        <a:rPr lang="en-US" dirty="0" smtClean="0"/>
                        <a:t>Feature</a:t>
                      </a:r>
                      <a:endParaRPr lang="en-US" dirty="0"/>
                    </a:p>
                  </a:txBody>
                  <a:tcPr/>
                </a:tc>
                <a:tc>
                  <a:txBody>
                    <a:bodyPr/>
                    <a:lstStyle/>
                    <a:p>
                      <a:r>
                        <a:rPr lang="en-US" dirty="0" smtClean="0"/>
                        <a:t>EJB Lite</a:t>
                      </a:r>
                      <a:endParaRPr lang="en-US" dirty="0"/>
                    </a:p>
                  </a:txBody>
                  <a:tcPr/>
                </a:tc>
                <a:tc>
                  <a:txBody>
                    <a:bodyPr/>
                    <a:lstStyle/>
                    <a:p>
                      <a:r>
                        <a:rPr lang="en-US" dirty="0" smtClean="0"/>
                        <a:t>Full EJB 3.2</a:t>
                      </a:r>
                      <a:endParaRPr lang="en-US" dirty="0"/>
                    </a:p>
                  </a:txBody>
                  <a:tcPr/>
                </a:tc>
              </a:tr>
              <a:tr h="370840">
                <a:tc>
                  <a:txBody>
                    <a:bodyPr/>
                    <a:lstStyle/>
                    <a:p>
                      <a:r>
                        <a:rPr lang="en-US" dirty="0" smtClean="0"/>
                        <a:t>Session beans (stateless, </a:t>
                      </a:r>
                      <a:r>
                        <a:rPr lang="en-US" dirty="0" err="1" smtClean="0"/>
                        <a:t>stateful</a:t>
                      </a:r>
                      <a:r>
                        <a:rPr lang="en-US" dirty="0" smtClean="0"/>
                        <a:t>, singleton)</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No-interface view</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Local interface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Interceptors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Transaction support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Security</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Embeddable API</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Asynchronous calls</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t>Yes</a:t>
                      </a:r>
                      <a:endParaRPr lang="en-US" dirty="0"/>
                    </a:p>
                  </a:txBody>
                  <a:tcPr/>
                </a:tc>
              </a:tr>
              <a:tr h="370840">
                <a:tc>
                  <a:txBody>
                    <a:bodyPr/>
                    <a:lstStyle/>
                    <a:p>
                      <a:r>
                        <a:rPr lang="en-US" dirty="0" smtClean="0"/>
                        <a:t>MDBs</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r h="370840">
                <a:tc>
                  <a:txBody>
                    <a:bodyPr/>
                    <a:lstStyle/>
                    <a:p>
                      <a:r>
                        <a:rPr lang="en-US" dirty="0" smtClean="0"/>
                        <a:t>Remote interface</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r h="370840">
                <a:tc>
                  <a:txBody>
                    <a:bodyPr/>
                    <a:lstStyle/>
                    <a:p>
                      <a:r>
                        <a:rPr lang="en-US" dirty="0" smtClean="0"/>
                        <a:t>JAX-WS web services</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r h="370840">
                <a:tc>
                  <a:txBody>
                    <a:bodyPr/>
                    <a:lstStyle/>
                    <a:p>
                      <a:r>
                        <a:rPr lang="en-US" dirty="0" smtClean="0"/>
                        <a:t>JAX-RS web services</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r h="370840">
                <a:tc>
                  <a:txBody>
                    <a:bodyPr/>
                    <a:lstStyle/>
                    <a:p>
                      <a:r>
                        <a:rPr lang="en-US" dirty="0" smtClean="0"/>
                        <a:t>Timer service</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r h="370840">
                <a:tc>
                  <a:txBody>
                    <a:bodyPr/>
                    <a:lstStyle/>
                    <a:p>
                      <a:r>
                        <a:rPr lang="en-US" dirty="0" smtClean="0"/>
                        <a:t>RMI/IIOP interoperability</a:t>
                      </a:r>
                      <a:endParaRPr lang="en-US" dirty="0"/>
                    </a:p>
                  </a:txBody>
                  <a:tcPr/>
                </a:tc>
                <a:tc>
                  <a:txBody>
                    <a:bodyPr/>
                    <a:lstStyle/>
                    <a:p>
                      <a:r>
                        <a:rPr lang="en-US" dirty="0" smtClean="0">
                          <a:solidFill>
                            <a:srgbClr val="FF0000"/>
                          </a:solidFill>
                        </a:rPr>
                        <a:t>No</a:t>
                      </a:r>
                      <a:endParaRPr lang="en-US" dirty="0"/>
                    </a:p>
                  </a:txBody>
                  <a:tcPr/>
                </a:tc>
                <a:tc>
                  <a:txBody>
                    <a:bodyPr/>
                    <a:lstStyle/>
                    <a:p>
                      <a:r>
                        <a:rPr lang="en-US" dirty="0" smtClean="0"/>
                        <a:t>Yes</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096C2693-28D9-44D8-AB47-B3E969782C6A}" type="slidenum">
              <a:rPr lang="en-US" smtClean="0"/>
              <a:pPr/>
              <a:t>16</a:t>
            </a:fld>
            <a:endParaRPr lang="en-US"/>
          </a:p>
        </p:txBody>
      </p:sp>
    </p:spTree>
    <p:extLst>
      <p:ext uri="{BB962C8B-B14F-4D97-AF65-F5344CB8AC3E}">
        <p14:creationId xmlns="" xmlns:p14="http://schemas.microsoft.com/office/powerpoint/2010/main" val="174098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Specification Overview</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6C2693-28D9-44D8-AB47-B3E969782C6A}" type="slidenum">
              <a:rPr lang="en-US" smtClean="0"/>
              <a:pPr/>
              <a:t>17</a:t>
            </a:fld>
            <a:endParaRPr lang="en-US"/>
          </a:p>
        </p:txBody>
      </p:sp>
    </p:spTree>
    <p:extLst>
      <p:ext uri="{BB962C8B-B14F-4D97-AF65-F5344CB8AC3E}">
        <p14:creationId xmlns="" xmlns:p14="http://schemas.microsoft.com/office/powerpoint/2010/main" val="14533889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Enterprise Java Beans</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@Stateless</a:t>
            </a:r>
          </a:p>
          <a:p>
            <a:pPr marL="0" indent="0">
              <a:buNone/>
            </a:pPr>
            <a:r>
              <a:rPr lang="en-US" sz="2000" dirty="0"/>
              <a:t>public class </a:t>
            </a:r>
            <a:r>
              <a:rPr lang="en-US" sz="2000" dirty="0" err="1"/>
              <a:t>BookEJB</a:t>
            </a:r>
            <a:r>
              <a:rPr lang="en-US" sz="2000" dirty="0"/>
              <a:t> {</a:t>
            </a:r>
          </a:p>
          <a:p>
            <a:pPr marL="0" indent="0">
              <a:buNone/>
            </a:pPr>
            <a:r>
              <a:rPr lang="en-US" sz="2000" dirty="0" smtClean="0"/>
              <a:t>	@</a:t>
            </a:r>
            <a:r>
              <a:rPr lang="en-US" sz="2000" dirty="0" err="1"/>
              <a:t>PersistenceContext</a:t>
            </a:r>
            <a:r>
              <a:rPr lang="en-US" sz="2000" dirty="0"/>
              <a:t>(</a:t>
            </a:r>
            <a:r>
              <a:rPr lang="en-US" sz="2000" dirty="0" err="1"/>
              <a:t>unitName</a:t>
            </a:r>
            <a:r>
              <a:rPr lang="en-US" sz="2000" dirty="0"/>
              <a:t> = </a:t>
            </a:r>
            <a:r>
              <a:rPr lang="en-US" sz="2000" dirty="0" smtClean="0"/>
              <a:t>“</a:t>
            </a:r>
            <a:r>
              <a:rPr lang="en-US" sz="2000" dirty="0" err="1" smtClean="0"/>
              <a:t>YourName</a:t>
            </a:r>
            <a:r>
              <a:rPr lang="en-US" sz="2000" dirty="0" smtClean="0"/>
              <a:t>")</a:t>
            </a:r>
            <a:endParaRPr lang="en-US" sz="2000" dirty="0"/>
          </a:p>
          <a:p>
            <a:pPr marL="0" indent="0">
              <a:buNone/>
            </a:pPr>
            <a:r>
              <a:rPr lang="en-US" sz="2000" dirty="0" smtClean="0"/>
              <a:t>	private </a:t>
            </a:r>
            <a:r>
              <a:rPr lang="en-US" sz="2000" dirty="0" err="1"/>
              <a:t>EntityManager</a:t>
            </a:r>
            <a:r>
              <a:rPr lang="en-US" sz="2000" dirty="0"/>
              <a:t> </a:t>
            </a:r>
            <a:r>
              <a:rPr lang="en-US" sz="2000" dirty="0" err="1"/>
              <a:t>em</a:t>
            </a:r>
            <a:r>
              <a:rPr lang="en-US" sz="2000" dirty="0" smtClean="0"/>
              <a:t>;</a:t>
            </a:r>
          </a:p>
          <a:p>
            <a:pPr marL="0" indent="0">
              <a:buNone/>
            </a:pPr>
            <a:endParaRPr lang="en-US" sz="2000" dirty="0"/>
          </a:p>
          <a:p>
            <a:pPr marL="0" indent="0">
              <a:buNone/>
            </a:pPr>
            <a:r>
              <a:rPr lang="en-US" sz="2000" dirty="0" smtClean="0"/>
              <a:t>	public </a:t>
            </a:r>
            <a:r>
              <a:rPr lang="en-US" sz="2000" dirty="0"/>
              <a:t>Book </a:t>
            </a:r>
            <a:r>
              <a:rPr lang="en-US" sz="2000" dirty="0" err="1"/>
              <a:t>findBookById</a:t>
            </a:r>
            <a:r>
              <a:rPr lang="en-US" sz="2000" dirty="0"/>
              <a:t>(Long id) {</a:t>
            </a:r>
          </a:p>
          <a:p>
            <a:pPr marL="0" indent="0">
              <a:buNone/>
            </a:pPr>
            <a:r>
              <a:rPr lang="en-US" sz="2000" dirty="0" smtClean="0"/>
              <a:t>		return </a:t>
            </a:r>
            <a:r>
              <a:rPr lang="en-US" sz="2000" dirty="0" err="1"/>
              <a:t>em.find</a:t>
            </a:r>
            <a:r>
              <a:rPr lang="en-US" sz="2000" dirty="0"/>
              <a:t>(</a:t>
            </a:r>
            <a:r>
              <a:rPr lang="en-US" sz="2000" dirty="0" err="1"/>
              <a:t>Book.class</a:t>
            </a:r>
            <a:r>
              <a:rPr lang="en-US" sz="2000" dirty="0"/>
              <a:t>, id);</a:t>
            </a:r>
          </a:p>
          <a:p>
            <a:pPr marL="0" indent="0">
              <a:buNone/>
            </a:pPr>
            <a:r>
              <a:rPr lang="en-US" sz="2000" dirty="0" smtClean="0"/>
              <a:t>	}</a:t>
            </a:r>
          </a:p>
          <a:p>
            <a:pPr marL="0" indent="0">
              <a:buNone/>
            </a:pPr>
            <a:r>
              <a:rPr lang="en-US" sz="2000" dirty="0" smtClean="0"/>
              <a:t>	public </a:t>
            </a:r>
            <a:r>
              <a:rPr lang="en-US" sz="2000" dirty="0"/>
              <a:t>Book </a:t>
            </a:r>
            <a:r>
              <a:rPr lang="en-US" sz="2000" dirty="0" err="1"/>
              <a:t>createBook</a:t>
            </a:r>
            <a:r>
              <a:rPr lang="en-US" sz="2000" dirty="0"/>
              <a:t>(Book book) {</a:t>
            </a:r>
          </a:p>
          <a:p>
            <a:pPr marL="0" indent="0">
              <a:buNone/>
            </a:pPr>
            <a:r>
              <a:rPr lang="en-US" sz="2000" dirty="0" smtClean="0"/>
              <a:t>		</a:t>
            </a:r>
            <a:r>
              <a:rPr lang="en-US" sz="2000" dirty="0" err="1" smtClean="0"/>
              <a:t>em.persist</a:t>
            </a:r>
            <a:r>
              <a:rPr lang="en-US" sz="2000" dirty="0" smtClean="0"/>
              <a:t>(book</a:t>
            </a:r>
            <a:r>
              <a:rPr lang="en-US" sz="2000" dirty="0"/>
              <a:t>);</a:t>
            </a:r>
          </a:p>
          <a:p>
            <a:pPr marL="0" indent="0">
              <a:buNone/>
            </a:pPr>
            <a:r>
              <a:rPr lang="en-US" sz="2000" dirty="0" smtClean="0"/>
              <a:t>		return </a:t>
            </a:r>
            <a:r>
              <a:rPr lang="en-US" sz="2000" dirty="0"/>
              <a:t>book;</a:t>
            </a:r>
          </a:p>
          <a:p>
            <a:pPr marL="0" indent="0">
              <a:buNone/>
            </a:pPr>
            <a:r>
              <a:rPr lang="en-US" sz="2000" dirty="0" smtClean="0"/>
              <a:t>	}</a:t>
            </a:r>
            <a:endParaRPr lang="en-US" sz="2000" dirty="0"/>
          </a:p>
          <a:p>
            <a:pPr marL="0" indent="0">
              <a:buNone/>
            </a:pPr>
            <a:r>
              <a:rPr lang="en-US" sz="2000" dirty="0"/>
              <a:t>}</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18</a:t>
            </a:fld>
            <a:endParaRPr lang="en-US"/>
          </a:p>
        </p:txBody>
      </p:sp>
    </p:spTree>
    <p:extLst>
      <p:ext uri="{BB962C8B-B14F-4D97-AF65-F5344CB8AC3E}">
        <p14:creationId xmlns="" xmlns:p14="http://schemas.microsoft.com/office/powerpoint/2010/main" val="224423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EJB</a:t>
            </a:r>
          </a:p>
        </p:txBody>
      </p:sp>
      <p:sp>
        <p:nvSpPr>
          <p:cNvPr id="3" name="Content Placeholder 2"/>
          <p:cNvSpPr>
            <a:spLocks noGrp="1"/>
          </p:cNvSpPr>
          <p:nvPr>
            <p:ph idx="1"/>
          </p:nvPr>
        </p:nvSpPr>
        <p:spPr/>
        <p:txBody>
          <a:bodyPr>
            <a:noAutofit/>
          </a:bodyPr>
          <a:lstStyle/>
          <a:p>
            <a:r>
              <a:rPr lang="en-US" sz="2800" dirty="0"/>
              <a:t>A bean class: </a:t>
            </a:r>
            <a:endParaRPr lang="en-US" sz="2800" dirty="0" smtClean="0"/>
          </a:p>
          <a:p>
            <a:pPr lvl="1"/>
            <a:r>
              <a:rPr lang="en-US" sz="2800" dirty="0" smtClean="0"/>
              <a:t>The </a:t>
            </a:r>
            <a:r>
              <a:rPr lang="en-US" sz="2800" dirty="0"/>
              <a:t>bean class contains the business method implementation and can implement zero or several business interfaces. The session bean must be annotated with @Stateless, @</a:t>
            </a:r>
            <a:r>
              <a:rPr lang="en-US" sz="2800" dirty="0" err="1"/>
              <a:t>Stateful</a:t>
            </a:r>
            <a:r>
              <a:rPr lang="en-US" sz="2800" dirty="0"/>
              <a:t>, or @Singleton depending on its type.</a:t>
            </a:r>
          </a:p>
          <a:p>
            <a:r>
              <a:rPr lang="en-US" sz="2800" dirty="0" smtClean="0"/>
              <a:t>Business </a:t>
            </a:r>
            <a:r>
              <a:rPr lang="en-US" sz="2800" dirty="0"/>
              <a:t>interfaces: </a:t>
            </a:r>
            <a:endParaRPr lang="en-US" sz="2800" dirty="0" smtClean="0"/>
          </a:p>
          <a:p>
            <a:pPr lvl="1"/>
            <a:r>
              <a:rPr lang="en-US" sz="2800" dirty="0" smtClean="0"/>
              <a:t>These </a:t>
            </a:r>
            <a:r>
              <a:rPr lang="en-US" sz="2800" dirty="0"/>
              <a:t>interfaces contain the declaration of business methods that are visible to the client and implemented by the bean class. A session bean can have local interfaces, remote interfaces, or no interface at all (a no-interface view with local access only).</a:t>
            </a:r>
          </a:p>
        </p:txBody>
      </p:sp>
      <p:sp>
        <p:nvSpPr>
          <p:cNvPr id="4" name="Slide Number Placeholder 3"/>
          <p:cNvSpPr>
            <a:spLocks noGrp="1"/>
          </p:cNvSpPr>
          <p:nvPr>
            <p:ph type="sldNum" sz="quarter" idx="12"/>
          </p:nvPr>
        </p:nvSpPr>
        <p:spPr/>
        <p:txBody>
          <a:bodyPr/>
          <a:lstStyle/>
          <a:p>
            <a:fld id="{096C2693-28D9-44D8-AB47-B3E969782C6A}" type="slidenum">
              <a:rPr lang="en-US" smtClean="0"/>
              <a:pPr/>
              <a:t>19</a:t>
            </a:fld>
            <a:endParaRPr lang="en-US"/>
          </a:p>
        </p:txBody>
      </p:sp>
    </p:spTree>
    <p:extLst>
      <p:ext uri="{BB962C8B-B14F-4D97-AF65-F5344CB8AC3E}">
        <p14:creationId xmlns="" xmlns:p14="http://schemas.microsoft.com/office/powerpoint/2010/main" val="309428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519792" y="0"/>
            <a:ext cx="10551482" cy="6763489"/>
          </a:xfrm>
          <a:prstGeom prst="rect">
            <a:avLst/>
          </a:prstGeom>
        </p:spPr>
      </p:pic>
      <p:sp>
        <p:nvSpPr>
          <p:cNvPr id="5" name="Slide Number Placeholder 4"/>
          <p:cNvSpPr>
            <a:spLocks noGrp="1"/>
          </p:cNvSpPr>
          <p:nvPr>
            <p:ph type="sldNum" sz="quarter" idx="12"/>
          </p:nvPr>
        </p:nvSpPr>
        <p:spPr/>
        <p:txBody>
          <a:bodyPr/>
          <a:lstStyle/>
          <a:p>
            <a:fld id="{096C2693-28D9-44D8-AB47-B3E969782C6A}" type="slidenum">
              <a:rPr lang="en-US" smtClean="0"/>
              <a:pPr/>
              <a:t>2</a:t>
            </a:fld>
            <a:endParaRPr lang="en-US"/>
          </a:p>
        </p:txBody>
      </p:sp>
    </p:spTree>
    <p:extLst>
      <p:ext uri="{BB962C8B-B14F-4D97-AF65-F5344CB8AC3E}">
        <p14:creationId xmlns="" xmlns:p14="http://schemas.microsoft.com/office/powerpoint/2010/main" val="45674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Bean class has several types of business interfaces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9685" y="955497"/>
            <a:ext cx="11605920" cy="3806074"/>
          </a:xfrm>
          <a:prstGeom prst="rect">
            <a:avLst/>
          </a:prstGeom>
        </p:spPr>
      </p:pic>
      <p:sp>
        <p:nvSpPr>
          <p:cNvPr id="5" name="Slide Number Placeholder 4"/>
          <p:cNvSpPr>
            <a:spLocks noGrp="1"/>
          </p:cNvSpPr>
          <p:nvPr>
            <p:ph type="sldNum" sz="quarter" idx="12"/>
          </p:nvPr>
        </p:nvSpPr>
        <p:spPr/>
        <p:txBody>
          <a:bodyPr/>
          <a:lstStyle/>
          <a:p>
            <a:fld id="{096C2693-28D9-44D8-AB47-B3E969782C6A}" type="slidenum">
              <a:rPr lang="en-US" smtClean="0"/>
              <a:pPr/>
              <a:t>20</a:t>
            </a:fld>
            <a:endParaRPr lang="en-US"/>
          </a:p>
        </p:txBody>
      </p:sp>
    </p:spTree>
    <p:extLst>
      <p:ext uri="{BB962C8B-B14F-4D97-AF65-F5344CB8AC3E}">
        <p14:creationId xmlns="" xmlns:p14="http://schemas.microsoft.com/office/powerpoint/2010/main" val="3197985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Local, and No-Interface Views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504817" y="955497"/>
            <a:ext cx="10888997" cy="3816334"/>
          </a:xfrm>
          <a:prstGeom prst="rect">
            <a:avLst/>
          </a:prstGeom>
        </p:spPr>
      </p:pic>
      <p:sp>
        <p:nvSpPr>
          <p:cNvPr id="5" name="Slide Number Placeholder 4"/>
          <p:cNvSpPr>
            <a:spLocks noGrp="1"/>
          </p:cNvSpPr>
          <p:nvPr>
            <p:ph type="sldNum" sz="quarter" idx="12"/>
          </p:nvPr>
        </p:nvSpPr>
        <p:spPr/>
        <p:txBody>
          <a:bodyPr/>
          <a:lstStyle/>
          <a:p>
            <a:fld id="{096C2693-28D9-44D8-AB47-B3E969782C6A}" type="slidenum">
              <a:rPr lang="en-US" smtClean="0"/>
              <a:pPr/>
              <a:t>21</a:t>
            </a:fld>
            <a:endParaRPr lang="en-US"/>
          </a:p>
        </p:txBody>
      </p:sp>
    </p:spTree>
    <p:extLst>
      <p:ext uri="{BB962C8B-B14F-4D97-AF65-F5344CB8AC3E}">
        <p14:creationId xmlns="" xmlns:p14="http://schemas.microsoft.com/office/powerpoint/2010/main" val="186149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 Environment Setup</a:t>
            </a:r>
          </a:p>
        </p:txBody>
      </p:sp>
      <p:sp>
        <p:nvSpPr>
          <p:cNvPr id="3" name="Content Placeholder 2"/>
          <p:cNvSpPr>
            <a:spLocks noGrp="1"/>
          </p:cNvSpPr>
          <p:nvPr>
            <p:ph idx="1"/>
          </p:nvPr>
        </p:nvSpPr>
        <p:spPr/>
        <p:txBody>
          <a:bodyPr>
            <a:normAutofit/>
          </a:bodyPr>
          <a:lstStyle/>
          <a:p>
            <a:r>
              <a:rPr lang="en-US" sz="3200" dirty="0"/>
              <a:t>EJB is a framework for Java, so the very first requirement is to have JDK installed in your machine.</a:t>
            </a:r>
          </a:p>
        </p:txBody>
      </p:sp>
      <p:sp>
        <p:nvSpPr>
          <p:cNvPr id="4" name="Slide Number Placeholder 3"/>
          <p:cNvSpPr>
            <a:spLocks noGrp="1"/>
          </p:cNvSpPr>
          <p:nvPr>
            <p:ph type="sldNum" sz="quarter" idx="12"/>
          </p:nvPr>
        </p:nvSpPr>
        <p:spPr/>
        <p:txBody>
          <a:bodyPr/>
          <a:lstStyle/>
          <a:p>
            <a:fld id="{096C2693-28D9-44D8-AB47-B3E969782C6A}" type="slidenum">
              <a:rPr lang="en-US" smtClean="0"/>
              <a:pPr/>
              <a:t>22</a:t>
            </a:fld>
            <a:endParaRPr lang="en-US"/>
          </a:p>
        </p:txBody>
      </p:sp>
    </p:spTree>
    <p:extLst>
      <p:ext uri="{BB962C8B-B14F-4D97-AF65-F5344CB8AC3E}">
        <p14:creationId xmlns="" xmlns:p14="http://schemas.microsoft.com/office/powerpoint/2010/main" val="392731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Project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677334" y="955497"/>
            <a:ext cx="8466666" cy="5833380"/>
          </a:xfrm>
          <a:prstGeom prst="rect">
            <a:avLst/>
          </a:prstGeom>
        </p:spPr>
      </p:pic>
      <p:sp>
        <p:nvSpPr>
          <p:cNvPr id="5" name="Slide Number Placeholder 4"/>
          <p:cNvSpPr>
            <a:spLocks noGrp="1"/>
          </p:cNvSpPr>
          <p:nvPr>
            <p:ph type="sldNum" sz="quarter" idx="12"/>
          </p:nvPr>
        </p:nvSpPr>
        <p:spPr/>
        <p:txBody>
          <a:bodyPr/>
          <a:lstStyle/>
          <a:p>
            <a:fld id="{096C2693-28D9-44D8-AB47-B3E969782C6A}" type="slidenum">
              <a:rPr lang="en-US" smtClean="0"/>
              <a:pPr/>
              <a:t>23</a:t>
            </a:fld>
            <a:endParaRPr lang="en-US"/>
          </a:p>
        </p:txBody>
      </p:sp>
    </p:spTree>
    <p:extLst>
      <p:ext uri="{BB962C8B-B14F-4D97-AF65-F5344CB8AC3E}">
        <p14:creationId xmlns="" xmlns:p14="http://schemas.microsoft.com/office/powerpoint/2010/main" val="3940875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New Project Wizard step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115" y="955497"/>
            <a:ext cx="7585450" cy="521670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96C2693-28D9-44D8-AB47-B3E969782C6A}" type="slidenum">
              <a:rPr lang="en-US" smtClean="0"/>
              <a:pPr/>
              <a:t>24</a:t>
            </a:fld>
            <a:endParaRPr lang="en-US"/>
          </a:p>
        </p:txBody>
      </p:sp>
    </p:spTree>
    <p:extLst>
      <p:ext uri="{BB962C8B-B14F-4D97-AF65-F5344CB8AC3E}">
        <p14:creationId xmlns="" xmlns:p14="http://schemas.microsoft.com/office/powerpoint/2010/main" val="47912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New Project Wizard step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7334" y="167812"/>
            <a:ext cx="8476090" cy="54412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96C2693-28D9-44D8-AB47-B3E969782C6A}" type="slidenum">
              <a:rPr lang="en-US" smtClean="0"/>
              <a:pPr/>
              <a:t>25</a:t>
            </a:fld>
            <a:endParaRPr lang="en-US"/>
          </a:p>
        </p:txBody>
      </p:sp>
    </p:spTree>
    <p:extLst>
      <p:ext uri="{BB962C8B-B14F-4D97-AF65-F5344CB8AC3E}">
        <p14:creationId xmlns="" xmlns:p14="http://schemas.microsoft.com/office/powerpoint/2010/main" val="405297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 Stateless Bean</a:t>
            </a:r>
          </a:p>
        </p:txBody>
      </p:sp>
      <p:sp>
        <p:nvSpPr>
          <p:cNvPr id="3" name="Content Placeholder 2"/>
          <p:cNvSpPr>
            <a:spLocks noGrp="1"/>
          </p:cNvSpPr>
          <p:nvPr>
            <p:ph idx="1"/>
          </p:nvPr>
        </p:nvSpPr>
        <p:spPr/>
        <p:txBody>
          <a:bodyPr>
            <a:noAutofit/>
          </a:bodyPr>
          <a:lstStyle/>
          <a:p>
            <a:r>
              <a:rPr lang="en-US" sz="3200" dirty="0"/>
              <a:t>A stateless session bean is a type of enterprise bean which is normally used to do independent operations. </a:t>
            </a:r>
            <a:endParaRPr lang="en-US" sz="3200" dirty="0" smtClean="0"/>
          </a:p>
          <a:p>
            <a:r>
              <a:rPr lang="en-US" sz="3200" dirty="0" smtClean="0"/>
              <a:t>A </a:t>
            </a:r>
            <a:r>
              <a:rPr lang="en-US" sz="3200" dirty="0"/>
              <a:t>stateless session bean as per its name does not have any associated client state, but it may preserve its instance state. </a:t>
            </a:r>
            <a:endParaRPr lang="en-US" sz="3200" dirty="0" smtClean="0"/>
          </a:p>
          <a:p>
            <a:r>
              <a:rPr lang="en-US" sz="3200" dirty="0" smtClean="0"/>
              <a:t>EJB </a:t>
            </a:r>
            <a:r>
              <a:rPr lang="en-US" sz="3200" dirty="0"/>
              <a:t>Container normally creates a pool of few stateless bean's objects and use these objects to process client's request. </a:t>
            </a:r>
            <a:r>
              <a:rPr lang="en-US" sz="3200" dirty="0" smtClean="0"/>
              <a:t>Because </a:t>
            </a:r>
            <a:r>
              <a:rPr lang="en-US" sz="3200" dirty="0"/>
              <a:t>of pool, instance variable values are not guaranteed to be same across lookups/method calls.</a:t>
            </a:r>
          </a:p>
        </p:txBody>
      </p:sp>
      <p:sp>
        <p:nvSpPr>
          <p:cNvPr id="4" name="Slide Number Placeholder 3"/>
          <p:cNvSpPr>
            <a:spLocks noGrp="1"/>
          </p:cNvSpPr>
          <p:nvPr>
            <p:ph type="sldNum" sz="quarter" idx="12"/>
          </p:nvPr>
        </p:nvSpPr>
        <p:spPr/>
        <p:txBody>
          <a:bodyPr/>
          <a:lstStyle/>
          <a:p>
            <a:fld id="{096C2693-28D9-44D8-AB47-B3E969782C6A}" type="slidenum">
              <a:rPr lang="en-US" smtClean="0"/>
              <a:pPr/>
              <a:t>26</a:t>
            </a:fld>
            <a:endParaRPr lang="en-US"/>
          </a:p>
        </p:txBody>
      </p:sp>
    </p:spTree>
    <p:extLst>
      <p:ext uri="{BB962C8B-B14F-4D97-AF65-F5344CB8AC3E}">
        <p14:creationId xmlns="" xmlns:p14="http://schemas.microsoft.com/office/powerpoint/2010/main" val="144883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Steps </a:t>
            </a:r>
            <a:r>
              <a:rPr lang="en-US" dirty="0"/>
              <a:t>required to create a stateless </a:t>
            </a:r>
            <a:r>
              <a:rPr lang="en-US" dirty="0" smtClean="0"/>
              <a:t>EJB</a:t>
            </a:r>
            <a:endParaRPr lang="en-US" dirty="0"/>
          </a:p>
        </p:txBody>
      </p:sp>
      <p:sp>
        <p:nvSpPr>
          <p:cNvPr id="3" name="Content Placeholder 2"/>
          <p:cNvSpPr>
            <a:spLocks noGrp="1"/>
          </p:cNvSpPr>
          <p:nvPr>
            <p:ph idx="1"/>
          </p:nvPr>
        </p:nvSpPr>
        <p:spPr/>
        <p:txBody>
          <a:bodyPr>
            <a:normAutofit/>
          </a:bodyPr>
          <a:lstStyle/>
          <a:p>
            <a:r>
              <a:rPr lang="en-US" sz="2400" dirty="0"/>
              <a:t>Create a remote/local interface exposing the business methods</a:t>
            </a:r>
            <a:r>
              <a:rPr lang="en-US" sz="2400" dirty="0" smtClean="0"/>
              <a:t>.</a:t>
            </a:r>
            <a:endParaRPr lang="en-US" sz="2400" dirty="0"/>
          </a:p>
          <a:p>
            <a:r>
              <a:rPr lang="en-US" sz="2400" dirty="0"/>
              <a:t>This interface will be used by the </a:t>
            </a:r>
            <a:r>
              <a:rPr lang="en-US" sz="2400" dirty="0" smtClean="0"/>
              <a:t>EJB client </a:t>
            </a:r>
            <a:r>
              <a:rPr lang="en-US" sz="2400" dirty="0"/>
              <a:t>application</a:t>
            </a:r>
            <a:r>
              <a:rPr lang="en-US" sz="2400" dirty="0" smtClean="0"/>
              <a:t>.</a:t>
            </a:r>
            <a:endParaRPr lang="en-US" sz="2400" dirty="0"/>
          </a:p>
          <a:p>
            <a:r>
              <a:rPr lang="en-US" sz="2400" dirty="0"/>
              <a:t>Use @Local annotation if </a:t>
            </a:r>
            <a:r>
              <a:rPr lang="en-US" sz="2400" dirty="0" smtClean="0"/>
              <a:t>EJB client </a:t>
            </a:r>
            <a:r>
              <a:rPr lang="en-US" sz="2400" dirty="0"/>
              <a:t>is in same environment where </a:t>
            </a:r>
            <a:r>
              <a:rPr lang="en-US" sz="2400" dirty="0" smtClean="0"/>
              <a:t>EJB session </a:t>
            </a:r>
            <a:r>
              <a:rPr lang="en-US" sz="2400" dirty="0"/>
              <a:t>bean is to be deployed</a:t>
            </a:r>
            <a:r>
              <a:rPr lang="en-US" sz="2400" dirty="0" smtClean="0"/>
              <a:t>.</a:t>
            </a:r>
            <a:endParaRPr lang="en-US" sz="2400" dirty="0"/>
          </a:p>
          <a:p>
            <a:r>
              <a:rPr lang="en-US" sz="2400" dirty="0"/>
              <a:t>Use @Remote annotation if </a:t>
            </a:r>
            <a:r>
              <a:rPr lang="en-US" sz="2400" dirty="0" smtClean="0"/>
              <a:t>EJB client </a:t>
            </a:r>
            <a:r>
              <a:rPr lang="en-US" sz="2400" dirty="0"/>
              <a:t>is in different environment where </a:t>
            </a:r>
            <a:r>
              <a:rPr lang="en-US" sz="2400" dirty="0" smtClean="0"/>
              <a:t>EJB session </a:t>
            </a:r>
            <a:r>
              <a:rPr lang="en-US" sz="2400" dirty="0"/>
              <a:t>bean is to be deployed</a:t>
            </a:r>
            <a:r>
              <a:rPr lang="en-US" sz="2400" dirty="0" smtClean="0"/>
              <a:t>.</a:t>
            </a:r>
            <a:endParaRPr lang="en-US" sz="2400" dirty="0"/>
          </a:p>
          <a:p>
            <a:r>
              <a:rPr lang="en-US" sz="2400" dirty="0"/>
              <a:t>Create a stateless session bean implementing the above interface</a:t>
            </a:r>
            <a:r>
              <a:rPr lang="en-US" sz="2400" dirty="0" smtClean="0"/>
              <a:t>.</a:t>
            </a:r>
            <a:endParaRPr lang="en-US" sz="2400" dirty="0"/>
          </a:p>
          <a:p>
            <a:r>
              <a:rPr lang="en-US" sz="2400" dirty="0"/>
              <a:t>Use @Stateless annotation to signify it a stateless bean. EJB Container automatically creates the relevant configurations or interfaces required by reading this annotation during deployment.</a:t>
            </a:r>
          </a:p>
        </p:txBody>
      </p:sp>
      <p:sp>
        <p:nvSpPr>
          <p:cNvPr id="4" name="Slide Number Placeholder 3"/>
          <p:cNvSpPr>
            <a:spLocks noGrp="1"/>
          </p:cNvSpPr>
          <p:nvPr>
            <p:ph type="sldNum" sz="quarter" idx="12"/>
          </p:nvPr>
        </p:nvSpPr>
        <p:spPr/>
        <p:txBody>
          <a:bodyPr/>
          <a:lstStyle/>
          <a:p>
            <a:fld id="{096C2693-28D9-44D8-AB47-B3E969782C6A}" type="slidenum">
              <a:rPr lang="en-US" smtClean="0"/>
              <a:pPr/>
              <a:t>27</a:t>
            </a:fld>
            <a:endParaRPr lang="en-US"/>
          </a:p>
        </p:txBody>
      </p:sp>
    </p:spTree>
    <p:extLst>
      <p:ext uri="{BB962C8B-B14F-4D97-AF65-F5344CB8AC3E}">
        <p14:creationId xmlns="" xmlns:p14="http://schemas.microsoft.com/office/powerpoint/2010/main" val="130141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Interface</a:t>
            </a:r>
          </a:p>
        </p:txBody>
      </p:sp>
      <p:sp>
        <p:nvSpPr>
          <p:cNvPr id="3" name="Content Placeholder 2"/>
          <p:cNvSpPr>
            <a:spLocks noGrp="1"/>
          </p:cNvSpPr>
          <p:nvPr>
            <p:ph idx="1"/>
          </p:nvPr>
        </p:nvSpPr>
        <p:spPr/>
        <p:txBody>
          <a:bodyPr>
            <a:normAutofit/>
          </a:bodyPr>
          <a:lstStyle/>
          <a:p>
            <a:pPr marL="0" indent="0">
              <a:buNone/>
            </a:pPr>
            <a:r>
              <a:rPr lang="en-US" sz="3600" dirty="0"/>
              <a:t>import </a:t>
            </a:r>
            <a:r>
              <a:rPr lang="en-US" sz="3600" dirty="0" err="1"/>
              <a:t>javax.ejb.Remote</a:t>
            </a:r>
            <a:r>
              <a:rPr lang="en-US" sz="3600" dirty="0" smtClean="0"/>
              <a:t>;</a:t>
            </a:r>
            <a:endParaRPr lang="en-US" sz="3600" dirty="0"/>
          </a:p>
          <a:p>
            <a:pPr marL="0" indent="0">
              <a:buNone/>
            </a:pPr>
            <a:r>
              <a:rPr lang="en-US" sz="3600" dirty="0"/>
              <a:t>@Remote</a:t>
            </a:r>
          </a:p>
          <a:p>
            <a:pPr marL="0" indent="0">
              <a:buNone/>
            </a:pPr>
            <a:r>
              <a:rPr lang="en-US" sz="3600" dirty="0"/>
              <a:t>public interface </a:t>
            </a:r>
            <a:r>
              <a:rPr lang="en-US" sz="3600" dirty="0" err="1"/>
              <a:t>LibrarySessionBeanRemote</a:t>
            </a:r>
            <a:r>
              <a:rPr lang="en-US" sz="3600" dirty="0"/>
              <a:t> {</a:t>
            </a:r>
          </a:p>
          <a:p>
            <a:pPr marL="0" indent="0">
              <a:buNone/>
            </a:pPr>
            <a:r>
              <a:rPr lang="en-US" sz="3600" dirty="0" smtClean="0"/>
              <a:t>	//</a:t>
            </a:r>
            <a:r>
              <a:rPr lang="en-US" sz="3600" dirty="0"/>
              <a:t>add business method declarations</a:t>
            </a:r>
          </a:p>
          <a:p>
            <a:pPr marL="0" indent="0">
              <a:buNone/>
            </a:pPr>
            <a:r>
              <a:rPr lang="en-US" sz="3600" dirty="0"/>
              <a:t>}</a:t>
            </a:r>
          </a:p>
        </p:txBody>
      </p:sp>
      <p:sp>
        <p:nvSpPr>
          <p:cNvPr id="4" name="Slide Number Placeholder 3"/>
          <p:cNvSpPr>
            <a:spLocks noGrp="1"/>
          </p:cNvSpPr>
          <p:nvPr>
            <p:ph type="sldNum" sz="quarter" idx="12"/>
          </p:nvPr>
        </p:nvSpPr>
        <p:spPr/>
        <p:txBody>
          <a:bodyPr/>
          <a:lstStyle/>
          <a:p>
            <a:fld id="{096C2693-28D9-44D8-AB47-B3E969782C6A}" type="slidenum">
              <a:rPr lang="en-US" smtClean="0"/>
              <a:pPr/>
              <a:t>28</a:t>
            </a:fld>
            <a:endParaRPr lang="en-US"/>
          </a:p>
        </p:txBody>
      </p:sp>
    </p:spTree>
    <p:extLst>
      <p:ext uri="{BB962C8B-B14F-4D97-AF65-F5344CB8AC3E}">
        <p14:creationId xmlns="" xmlns:p14="http://schemas.microsoft.com/office/powerpoint/2010/main" val="15232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Stateless EJB</a:t>
            </a:r>
          </a:p>
        </p:txBody>
      </p:sp>
      <p:sp>
        <p:nvSpPr>
          <p:cNvPr id="3" name="Content Placeholder 2"/>
          <p:cNvSpPr>
            <a:spLocks noGrp="1"/>
          </p:cNvSpPr>
          <p:nvPr>
            <p:ph idx="1"/>
          </p:nvPr>
        </p:nvSpPr>
        <p:spPr/>
        <p:txBody>
          <a:bodyPr>
            <a:normAutofit/>
          </a:bodyPr>
          <a:lstStyle/>
          <a:p>
            <a:pPr marL="0" indent="0">
              <a:buNone/>
            </a:pPr>
            <a:r>
              <a:rPr lang="en-US" sz="2400" dirty="0"/>
              <a:t>@Stateless</a:t>
            </a:r>
          </a:p>
          <a:p>
            <a:pPr marL="0" indent="0">
              <a:buNone/>
            </a:pPr>
            <a:r>
              <a:rPr lang="en-US" sz="2400" dirty="0"/>
              <a:t>public class </a:t>
            </a:r>
            <a:r>
              <a:rPr lang="en-US" sz="2400" dirty="0" err="1"/>
              <a:t>LibrarySessionBean</a:t>
            </a:r>
            <a:r>
              <a:rPr lang="en-US" sz="2400" dirty="0"/>
              <a:t> implements </a:t>
            </a:r>
            <a:r>
              <a:rPr lang="en-US" sz="2400" dirty="0" err="1"/>
              <a:t>LibrarySessionBeanRemote</a:t>
            </a:r>
            <a:r>
              <a:rPr lang="en-US" sz="2400" dirty="0"/>
              <a:t> {</a:t>
            </a:r>
          </a:p>
          <a:p>
            <a:pPr marL="0" indent="0">
              <a:buNone/>
            </a:pPr>
            <a:r>
              <a:rPr lang="en-US" sz="2400" dirty="0"/>
              <a:t>   //implement business method </a:t>
            </a:r>
          </a:p>
          <a:p>
            <a:pPr marL="0" indent="0">
              <a:buNone/>
            </a:pPr>
            <a:r>
              <a:rPr lang="en-US" sz="2400" dirty="0"/>
              <a:t>}</a:t>
            </a:r>
          </a:p>
        </p:txBody>
      </p:sp>
      <p:sp>
        <p:nvSpPr>
          <p:cNvPr id="4" name="Slide Number Placeholder 3"/>
          <p:cNvSpPr>
            <a:spLocks noGrp="1"/>
          </p:cNvSpPr>
          <p:nvPr>
            <p:ph type="sldNum" sz="quarter" idx="12"/>
          </p:nvPr>
        </p:nvSpPr>
        <p:spPr/>
        <p:txBody>
          <a:bodyPr/>
          <a:lstStyle/>
          <a:p>
            <a:fld id="{096C2693-28D9-44D8-AB47-B3E969782C6A}" type="slidenum">
              <a:rPr lang="en-US" smtClean="0"/>
              <a:pPr/>
              <a:t>29</a:t>
            </a:fld>
            <a:endParaRPr lang="en-US"/>
          </a:p>
        </p:txBody>
      </p:sp>
    </p:spTree>
    <p:extLst>
      <p:ext uri="{BB962C8B-B14F-4D97-AF65-F5344CB8AC3E}">
        <p14:creationId xmlns="" xmlns:p14="http://schemas.microsoft.com/office/powerpoint/2010/main" val="86375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Enterprise JAVA Bean</a:t>
            </a:r>
            <a:endParaRPr lang="en-US" dirty="0"/>
          </a:p>
        </p:txBody>
      </p:sp>
      <p:sp>
        <p:nvSpPr>
          <p:cNvPr id="3" name="Content Placeholder 2"/>
          <p:cNvSpPr>
            <a:spLocks noGrp="1"/>
          </p:cNvSpPr>
          <p:nvPr>
            <p:ph idx="1"/>
          </p:nvPr>
        </p:nvSpPr>
        <p:spPr/>
        <p:txBody>
          <a:bodyPr>
            <a:normAutofit/>
          </a:bodyPr>
          <a:lstStyle/>
          <a:p>
            <a:r>
              <a:rPr lang="en-US" sz="3600" dirty="0" smtClean="0"/>
              <a:t>EJB </a:t>
            </a:r>
            <a:r>
              <a:rPr lang="en-US" sz="3600" dirty="0"/>
              <a:t>is a development architecture for </a:t>
            </a:r>
            <a:endParaRPr lang="en-US" sz="3600" dirty="0" smtClean="0"/>
          </a:p>
          <a:p>
            <a:pPr lvl="1"/>
            <a:r>
              <a:rPr lang="en-US" sz="3400" dirty="0"/>
              <a:t>B</a:t>
            </a:r>
            <a:r>
              <a:rPr lang="en-US" sz="3400" dirty="0" smtClean="0"/>
              <a:t>uilding </a:t>
            </a:r>
            <a:r>
              <a:rPr lang="en-US" sz="3400" dirty="0"/>
              <a:t>highly scalable </a:t>
            </a:r>
            <a:r>
              <a:rPr lang="en-US" sz="3400" dirty="0" smtClean="0"/>
              <a:t>and</a:t>
            </a:r>
          </a:p>
          <a:p>
            <a:pPr lvl="1"/>
            <a:r>
              <a:rPr lang="en-US" sz="3400" dirty="0" smtClean="0"/>
              <a:t>Robust </a:t>
            </a:r>
            <a:r>
              <a:rPr lang="en-US" sz="3400" dirty="0"/>
              <a:t>enterprise level </a:t>
            </a:r>
            <a:r>
              <a:rPr lang="en-US" sz="3400" dirty="0" smtClean="0"/>
              <a:t>applications,</a:t>
            </a:r>
          </a:p>
          <a:p>
            <a:pPr lvl="1"/>
            <a:r>
              <a:rPr lang="en-US" sz="3400" dirty="0" smtClean="0"/>
              <a:t>To </a:t>
            </a:r>
            <a:r>
              <a:rPr lang="en-US" sz="3400" dirty="0"/>
              <a:t>be deployed on J2EE compliant </a:t>
            </a:r>
            <a:r>
              <a:rPr lang="en-US" sz="3400" dirty="0" smtClean="0"/>
              <a:t>Application.</a:t>
            </a:r>
            <a:endParaRPr lang="en-US" sz="3400" dirty="0"/>
          </a:p>
          <a:p>
            <a:r>
              <a:rPr lang="en-US" sz="3600" dirty="0"/>
              <a:t>EJB 3.0 is being a great shift from EJB 2.0 and makes development of EJB based applications quite easy.</a:t>
            </a:r>
          </a:p>
        </p:txBody>
      </p:sp>
      <p:sp>
        <p:nvSpPr>
          <p:cNvPr id="4" name="Slide Number Placeholder 3"/>
          <p:cNvSpPr>
            <a:spLocks noGrp="1"/>
          </p:cNvSpPr>
          <p:nvPr>
            <p:ph type="sldNum" sz="quarter" idx="12"/>
          </p:nvPr>
        </p:nvSpPr>
        <p:spPr/>
        <p:txBody>
          <a:bodyPr/>
          <a:lstStyle/>
          <a:p>
            <a:fld id="{096C2693-28D9-44D8-AB47-B3E969782C6A}" type="slidenum">
              <a:rPr lang="en-US" smtClean="0"/>
              <a:pPr/>
              <a:t>3</a:t>
            </a:fld>
            <a:endParaRPr lang="en-US"/>
          </a:p>
        </p:txBody>
      </p:sp>
    </p:spTree>
    <p:extLst>
      <p:ext uri="{BB962C8B-B14F-4D97-AF65-F5344CB8AC3E}">
        <p14:creationId xmlns="" xmlns:p14="http://schemas.microsoft.com/office/powerpoint/2010/main" val="18336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JavaBean Architecture</a:t>
            </a:r>
          </a:p>
        </p:txBody>
      </p:sp>
      <p:sp>
        <p:nvSpPr>
          <p:cNvPr id="3" name="Content Placeholder 2"/>
          <p:cNvSpPr>
            <a:spLocks noGrp="1"/>
          </p:cNvSpPr>
          <p:nvPr>
            <p:ph idx="1"/>
          </p:nvPr>
        </p:nvSpPr>
        <p:spPr/>
        <p:txBody>
          <a:bodyPr>
            <a:normAutofit/>
          </a:bodyPr>
          <a:lstStyle/>
          <a:p>
            <a:r>
              <a:rPr lang="en-GB" sz="3200" dirty="0"/>
              <a:t>The Enterprise JavaBeans architecture defines a standard model for Java application servers to support “Write Once, Run Anywhere” (WORA) </a:t>
            </a:r>
            <a:r>
              <a:rPr lang="en-GB" sz="3200" dirty="0" smtClean="0"/>
              <a:t>portability</a:t>
            </a:r>
          </a:p>
          <a:p>
            <a:r>
              <a:rPr lang="en-GB" sz="3200" dirty="0"/>
              <a:t>EJB technology takes the WORA concept to a new level.</a:t>
            </a:r>
          </a:p>
          <a:p>
            <a:r>
              <a:rPr lang="en-GB" sz="3200" dirty="0"/>
              <a:t>EJB completely portable across any vendor’s EJB compliant application server. The EJB environment automatically maps the component to the underlying vendor-specific infrastructure services.</a:t>
            </a:r>
            <a:endParaRPr lang="en-US" sz="32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30</a:t>
            </a:fld>
            <a:endParaRPr lang="en-US"/>
          </a:p>
        </p:txBody>
      </p:sp>
    </p:spTree>
    <p:extLst>
      <p:ext uri="{BB962C8B-B14F-4D97-AF65-F5344CB8AC3E}">
        <p14:creationId xmlns="" xmlns:p14="http://schemas.microsoft.com/office/powerpoint/2010/main" val="178834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JavaBeans</a:t>
            </a:r>
          </a:p>
        </p:txBody>
      </p:sp>
      <p:sp>
        <p:nvSpPr>
          <p:cNvPr id="3" name="Content Placeholder 2"/>
          <p:cNvSpPr>
            <a:spLocks noGrp="1"/>
          </p:cNvSpPr>
          <p:nvPr>
            <p:ph idx="1"/>
          </p:nvPr>
        </p:nvSpPr>
        <p:spPr/>
        <p:txBody>
          <a:bodyPr/>
          <a:lstStyle/>
          <a:p>
            <a:r>
              <a:rPr lang="en-GB" sz="2800" dirty="0"/>
              <a:t>The EJB architecture specifies the responsibilities and interactions among EJB </a:t>
            </a:r>
            <a:r>
              <a:rPr lang="en-GB" sz="2800" dirty="0" smtClean="0"/>
              <a:t>entities</a:t>
            </a:r>
            <a:endParaRPr lang="en-US" dirty="0" smtClean="0"/>
          </a:p>
          <a:p>
            <a:pPr lvl="1"/>
            <a:r>
              <a:rPr lang="fr-FR" sz="2600" dirty="0"/>
              <a:t>EJB Servers</a:t>
            </a:r>
          </a:p>
          <a:p>
            <a:pPr lvl="1"/>
            <a:r>
              <a:rPr lang="fr-FR" sz="2600" dirty="0"/>
              <a:t>EJB Containers</a:t>
            </a:r>
          </a:p>
          <a:p>
            <a:pPr lvl="1"/>
            <a:r>
              <a:rPr lang="fr-FR" sz="2600" dirty="0"/>
              <a:t>Enterprise </a:t>
            </a:r>
            <a:r>
              <a:rPr lang="fr-FR" sz="2600" dirty="0" err="1"/>
              <a:t>Beans</a:t>
            </a:r>
            <a:endParaRPr lang="fr-FR" sz="2600" dirty="0"/>
          </a:p>
          <a:p>
            <a:pPr lvl="1"/>
            <a:r>
              <a:rPr lang="fr-FR" sz="2600" dirty="0"/>
              <a:t>EJB Clients</a:t>
            </a:r>
          </a:p>
          <a:p>
            <a:pPr marL="0" indent="0">
              <a:buNone/>
            </a:pPr>
            <a:endParaRPr lang="en-GB" sz="2800" dirty="0" smtClean="0"/>
          </a:p>
        </p:txBody>
      </p:sp>
      <p:grpSp>
        <p:nvGrpSpPr>
          <p:cNvPr id="23" name="Group 22"/>
          <p:cNvGrpSpPr/>
          <p:nvPr/>
        </p:nvGrpSpPr>
        <p:grpSpPr>
          <a:xfrm>
            <a:off x="3887372" y="3498429"/>
            <a:ext cx="7010400" cy="1524000"/>
            <a:chOff x="3887372" y="3498429"/>
            <a:chExt cx="7010400" cy="1524000"/>
          </a:xfrm>
        </p:grpSpPr>
        <p:grpSp>
          <p:nvGrpSpPr>
            <p:cNvPr id="20" name="Group 19"/>
            <p:cNvGrpSpPr/>
            <p:nvPr/>
          </p:nvGrpSpPr>
          <p:grpSpPr>
            <a:xfrm>
              <a:off x="3887372" y="3498429"/>
              <a:ext cx="7010400" cy="1524000"/>
              <a:chOff x="3887372" y="3498429"/>
              <a:chExt cx="7010400" cy="1524000"/>
            </a:xfrm>
          </p:grpSpPr>
          <p:sp>
            <p:nvSpPr>
              <p:cNvPr id="5" name="AutoShape 7"/>
              <p:cNvSpPr>
                <a:spLocks noChangeArrowheads="1"/>
              </p:cNvSpPr>
              <p:nvPr/>
            </p:nvSpPr>
            <p:spPr bwMode="auto">
              <a:xfrm>
                <a:off x="5792372" y="3574629"/>
                <a:ext cx="5105400" cy="1447800"/>
              </a:xfrm>
              <a:prstGeom prst="roundRect">
                <a:avLst>
                  <a:gd name="adj" fmla="val 16667"/>
                </a:avLst>
              </a:prstGeom>
              <a:gradFill rotWithShape="0">
                <a:gsLst>
                  <a:gs pos="0">
                    <a:srgbClr val="336699">
                      <a:gamma/>
                      <a:tint val="73725"/>
                      <a:invGamma/>
                    </a:srgbClr>
                  </a:gs>
                  <a:gs pos="100000">
                    <a:srgbClr val="336699"/>
                  </a:gs>
                </a:gsLst>
                <a:path path="shape">
                  <a:fillToRect l="50000" t="50000" r="50000" b="50000"/>
                </a:path>
              </a:gradFill>
              <a:ln>
                <a:noFill/>
              </a:ln>
              <a:effectLst>
                <a:prstShdw prst="shdw17" dist="17961" dir="2700000">
                  <a:schemeClr val="accent1">
                    <a:alpha val="50000"/>
                  </a:schemeClr>
                </a:prstShdw>
              </a:effectLst>
              <a:extLst>
                <a:ext uri="{91240B29-F687-4F45-9708-019B960494DF}">
                  <a14:hiddenLine xmlns="" xmlns:a14="http://schemas.microsoft.com/office/drawing/2010/main" w="9525">
                    <a:solidFill>
                      <a:schemeClr val="tx1"/>
                    </a:solidFill>
                    <a:round/>
                    <a:headEnd type="none" w="sm" len="sm"/>
                    <a:tailEnd type="none" w="sm" len="sm"/>
                  </a14:hiddenLine>
                </a:ext>
              </a:extLst>
            </p:spPr>
            <p:txBody>
              <a:bodyPr anchor="ctr"/>
              <a:lstStyle/>
              <a:p>
                <a:pPr algn="ctr"/>
                <a:endParaRPr lang="en-US" altLang="en-US" sz="1400" i="1">
                  <a:solidFill>
                    <a:schemeClr val="bg1"/>
                  </a:solidFill>
                  <a:latin typeface="RotisSansSerif" pitchFamily="34" charset="0"/>
                </a:endParaRPr>
              </a:p>
            </p:txBody>
          </p:sp>
          <p:sp>
            <p:nvSpPr>
              <p:cNvPr id="6" name="Text Box 8"/>
              <p:cNvSpPr txBox="1">
                <a:spLocks noChangeArrowheads="1"/>
              </p:cNvSpPr>
              <p:nvPr/>
            </p:nvSpPr>
            <p:spPr bwMode="auto">
              <a:xfrm>
                <a:off x="6097172" y="4641429"/>
                <a:ext cx="4572000" cy="381000"/>
              </a:xfrm>
              <a:prstGeom prst="rect">
                <a:avLst/>
              </a:prstGeom>
              <a:noFill/>
              <a:ln>
                <a:noFill/>
              </a:ln>
              <a:effectLst>
                <a:prstShdw prst="shdw17" dist="17961" dir="2700000">
                  <a:schemeClr val="accent1">
                    <a:alpha val="50000"/>
                  </a:schemeClr>
                </a:prstShdw>
              </a:effectLst>
              <a:extLst>
                <a:ext uri="{909E8E84-426E-40DD-AFC4-6F175D3DCCD1}">
                  <a14:hiddenFill xmlns="" xmlns:a14="http://schemas.microsoft.com/office/drawing/2010/main">
                    <a:gradFill rotWithShape="0">
                      <a:gsLst>
                        <a:gs pos="0">
                          <a:srgbClr val="336699">
                            <a:gamma/>
                            <a:tint val="73725"/>
                            <a:invGamma/>
                          </a:srgbClr>
                        </a:gs>
                        <a:gs pos="100000">
                          <a:srgbClr val="336699"/>
                        </a:gs>
                      </a:gsLst>
                      <a:path path="shape">
                        <a:fillToRect l="50000" t="50000" r="50000" b="50000"/>
                      </a:path>
                    </a:gra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altLang="en-US" sz="1600" b="1" dirty="0">
                    <a:solidFill>
                      <a:srgbClr val="FFFFFF"/>
                    </a:solidFill>
                    <a:latin typeface="Arial" panose="020B0604020202020204" pitchFamily="34" charset="0"/>
                  </a:rPr>
                  <a:t>EJB Server</a:t>
                </a:r>
                <a:endParaRPr lang="en-US" altLang="en-US" sz="1600" b="1" dirty="0">
                  <a:solidFill>
                    <a:schemeClr val="bg1"/>
                  </a:solidFill>
                  <a:latin typeface="Arial" panose="020B0604020202020204" pitchFamily="34" charset="0"/>
                </a:endParaRPr>
              </a:p>
            </p:txBody>
          </p:sp>
          <p:sp>
            <p:nvSpPr>
              <p:cNvPr id="7" name="AutoShape 9"/>
              <p:cNvSpPr>
                <a:spLocks noChangeArrowheads="1"/>
              </p:cNvSpPr>
              <p:nvPr/>
            </p:nvSpPr>
            <p:spPr bwMode="auto">
              <a:xfrm>
                <a:off x="6097172" y="4184229"/>
                <a:ext cx="4572000" cy="457200"/>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b="1">
                    <a:solidFill>
                      <a:srgbClr val="FFFFFF"/>
                    </a:solidFill>
                    <a:latin typeface="Arial" panose="020B0604020202020204" pitchFamily="34" charset="0"/>
                  </a:rPr>
                  <a:t>EJB Container</a:t>
                </a:r>
              </a:p>
            </p:txBody>
          </p:sp>
          <p:sp>
            <p:nvSpPr>
              <p:cNvPr id="8" name="Rectangle 10"/>
              <p:cNvSpPr>
                <a:spLocks noChangeArrowheads="1"/>
              </p:cNvSpPr>
              <p:nvPr/>
            </p:nvSpPr>
            <p:spPr bwMode="auto">
              <a:xfrm>
                <a:off x="4725572" y="4184229"/>
                <a:ext cx="1066800" cy="76200"/>
              </a:xfrm>
              <a:prstGeom prst="rect">
                <a:avLst/>
              </a:prstGeom>
              <a:solidFill>
                <a:srgbClr val="FFFFCC"/>
              </a:solidFill>
              <a:ln>
                <a:noFill/>
              </a:ln>
              <a:effectLst/>
              <a:scene3d>
                <a:camera prst="legacyPerspectiveBottomLeft"/>
                <a:lightRig rig="legacyFlat3" dir="r"/>
              </a:scene3d>
              <a:sp3d extrusionH="227000" prstMaterial="legacyMatte">
                <a:bevelT w="13500" h="13500" prst="angle"/>
                <a:bevelB w="13500" h="13500" prst="angle"/>
                <a:extrusionClr>
                  <a:srgbClr val="FFFFCC"/>
                </a:extrusionClr>
                <a:contourClr>
                  <a:srgbClr val="FFFFCC"/>
                </a:contourClr>
              </a:sp3d>
              <a:extLs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n-US"/>
              </a:p>
            </p:txBody>
          </p:sp>
          <p:sp>
            <p:nvSpPr>
              <p:cNvPr id="9" name="Oval 11"/>
              <p:cNvSpPr>
                <a:spLocks noChangeArrowheads="1"/>
              </p:cNvSpPr>
              <p:nvPr/>
            </p:nvSpPr>
            <p:spPr bwMode="auto">
              <a:xfrm>
                <a:off x="7240172" y="3650829"/>
                <a:ext cx="1066800" cy="381000"/>
              </a:xfrm>
              <a:prstGeom prst="ellipse">
                <a:avLst/>
              </a:prstGeom>
              <a:solidFill>
                <a:schemeClr val="tx1"/>
              </a:solidFill>
              <a:ln w="9525">
                <a:solidFill>
                  <a:schemeClr val="bg1"/>
                </a:solidFill>
                <a:round/>
                <a:headEnd/>
                <a:tailEnd/>
              </a:ln>
              <a:effectLst/>
              <a:scene3d>
                <a:camera prst="legacyObliqueBottomLeft"/>
                <a:lightRig rig="legacyFlat1" dir="t"/>
              </a:scene3d>
              <a:sp3d extrusionH="150800" prstMaterial="legacyPlastic">
                <a:bevelT w="13500" h="13500" prst="angle"/>
                <a:bevelB w="13500" h="13500" prst="angle"/>
                <a:extrusionClr>
                  <a:schemeClr val="tx2"/>
                </a:extrusionClr>
                <a:contourClr>
                  <a:srgbClr val="FFCC00"/>
                </a:contourClr>
              </a:sp3d>
            </p:spPr>
            <p:txBody>
              <a:bodyPr anchor="ctr">
                <a:flatTx/>
              </a:bodyPr>
              <a:lstStyle/>
              <a:p>
                <a:pPr algn="ctr"/>
                <a:r>
                  <a:rPr lang="en-US" altLang="en-US" sz="1000" b="1">
                    <a:solidFill>
                      <a:schemeClr val="bg2"/>
                    </a:solidFill>
                    <a:latin typeface="Arial Narrow" panose="020B0606020202030204" pitchFamily="34" charset="0"/>
                  </a:rPr>
                  <a:t>Enterprise </a:t>
                </a:r>
              </a:p>
              <a:p>
                <a:pPr algn="ctr"/>
                <a:r>
                  <a:rPr lang="en-US" altLang="en-US" sz="1000" b="1">
                    <a:solidFill>
                      <a:schemeClr val="bg2"/>
                    </a:solidFill>
                    <a:latin typeface="Arial Narrow" panose="020B0606020202030204" pitchFamily="34" charset="0"/>
                  </a:rPr>
                  <a:t>Bean</a:t>
                </a:r>
                <a:endParaRPr lang="en-US" altLang="en-US" sz="800" b="1">
                  <a:solidFill>
                    <a:schemeClr val="bg2"/>
                  </a:solidFill>
                  <a:latin typeface="Arial Narrow" panose="020B0606020202030204" pitchFamily="34" charset="0"/>
                </a:endParaRPr>
              </a:p>
            </p:txBody>
          </p:sp>
          <p:sp>
            <p:nvSpPr>
              <p:cNvPr id="10" name="AutoShape 12"/>
              <p:cNvSpPr>
                <a:spLocks noChangeArrowheads="1"/>
              </p:cNvSpPr>
              <p:nvPr/>
            </p:nvSpPr>
            <p:spPr bwMode="auto">
              <a:xfrm>
                <a:off x="6097172" y="3727029"/>
                <a:ext cx="990600" cy="457200"/>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1" name="AutoShape 13"/>
              <p:cNvSpPr>
                <a:spLocks noChangeArrowheads="1"/>
              </p:cNvSpPr>
              <p:nvPr/>
            </p:nvSpPr>
            <p:spPr bwMode="auto">
              <a:xfrm>
                <a:off x="9678572" y="3727029"/>
                <a:ext cx="990600" cy="457200"/>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2" name="AutoShape 14"/>
              <p:cNvSpPr>
                <a:spLocks noChangeArrowheads="1"/>
              </p:cNvSpPr>
              <p:nvPr/>
            </p:nvSpPr>
            <p:spPr bwMode="auto">
              <a:xfrm>
                <a:off x="6120985" y="4108029"/>
                <a:ext cx="928687" cy="152400"/>
              </a:xfrm>
              <a:prstGeom prst="bevel">
                <a:avLst>
                  <a:gd name="adj" fmla="val 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3" name="AutoShape 15"/>
              <p:cNvSpPr>
                <a:spLocks noChangeArrowheads="1"/>
              </p:cNvSpPr>
              <p:nvPr/>
            </p:nvSpPr>
            <p:spPr bwMode="auto">
              <a:xfrm>
                <a:off x="9697622" y="4106442"/>
                <a:ext cx="946150" cy="152400"/>
              </a:xfrm>
              <a:prstGeom prst="bevel">
                <a:avLst>
                  <a:gd name="adj" fmla="val 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4" name="Oval 16"/>
              <p:cNvSpPr>
                <a:spLocks noChangeArrowheads="1"/>
              </p:cNvSpPr>
              <p:nvPr/>
            </p:nvSpPr>
            <p:spPr bwMode="auto">
              <a:xfrm>
                <a:off x="8459372" y="3650829"/>
                <a:ext cx="1066800" cy="381000"/>
              </a:xfrm>
              <a:prstGeom prst="ellipse">
                <a:avLst/>
              </a:prstGeom>
              <a:solidFill>
                <a:schemeClr val="tx1"/>
              </a:solidFill>
              <a:ln w="9525">
                <a:round/>
                <a:headEnd/>
                <a:tailEnd/>
              </a:ln>
              <a:effectLst/>
              <a:scene3d>
                <a:camera prst="legacyObliqueBottomLeft"/>
                <a:lightRig rig="legacyFlat1" dir="t"/>
              </a:scene3d>
              <a:sp3d extrusionH="150800" prstMaterial="legacyPlastic">
                <a:bevelT w="13500" h="13500" prst="angle"/>
                <a:bevelB w="13500" h="13500" prst="angle"/>
                <a:extrusionClr>
                  <a:schemeClr val="tx2"/>
                </a:extrusionClr>
                <a:contourClr>
                  <a:srgbClr val="FFCC00"/>
                </a:contourClr>
              </a:sp3d>
            </p:spPr>
            <p:txBody>
              <a:bodyPr anchor="ctr">
                <a:flatTx/>
              </a:bodyPr>
              <a:lstStyle/>
              <a:p>
                <a:pPr algn="ctr"/>
                <a:r>
                  <a:rPr lang="en-US" altLang="en-US" sz="1000" b="1">
                    <a:solidFill>
                      <a:schemeClr val="bg2"/>
                    </a:solidFill>
                    <a:latin typeface="Arial Narrow" panose="020B0606020202030204" pitchFamily="34" charset="0"/>
                  </a:rPr>
                  <a:t>Enterprise </a:t>
                </a:r>
              </a:p>
              <a:p>
                <a:pPr algn="ctr"/>
                <a:r>
                  <a:rPr lang="en-US" altLang="en-US" sz="1000" b="1">
                    <a:solidFill>
                      <a:schemeClr val="bg2"/>
                    </a:solidFill>
                    <a:latin typeface="Arial Narrow" panose="020B0606020202030204" pitchFamily="34" charset="0"/>
                  </a:rPr>
                  <a:t>Bean</a:t>
                </a:r>
                <a:endParaRPr lang="en-US" altLang="en-US" sz="800" b="1">
                  <a:solidFill>
                    <a:schemeClr val="bg2"/>
                  </a:solidFill>
                  <a:latin typeface="Arial Narrow" panose="020B0606020202030204" pitchFamily="34" charset="0"/>
                </a:endParaRPr>
              </a:p>
            </p:txBody>
          </p:sp>
          <p:grpSp>
            <p:nvGrpSpPr>
              <p:cNvPr id="15" name="Group 18"/>
              <p:cNvGrpSpPr>
                <a:grpSpLocks/>
              </p:cNvGrpSpPr>
              <p:nvPr/>
            </p:nvGrpSpPr>
            <p:grpSpPr bwMode="auto">
              <a:xfrm>
                <a:off x="3887372" y="3498429"/>
                <a:ext cx="914400" cy="1265238"/>
                <a:chOff x="912" y="2352"/>
                <a:chExt cx="576" cy="797"/>
              </a:xfrm>
            </p:grpSpPr>
            <p:graphicFrame>
              <p:nvGraphicFramePr>
                <p:cNvPr id="16" name="Object 19"/>
                <p:cNvGraphicFramePr>
                  <a:graphicFrameLocks noChangeAspect="1"/>
                </p:cNvGraphicFramePr>
                <p:nvPr/>
              </p:nvGraphicFramePr>
              <p:xfrm>
                <a:off x="912" y="2352"/>
                <a:ext cx="384" cy="381"/>
              </p:xfrm>
              <a:graphic>
                <a:graphicData uri="http://schemas.openxmlformats.org/presentationml/2006/ole">
                  <p:oleObj spid="_x0000_s1161" name="Artwork" r:id="rId3" imgW="1104762" imgH="1095528" progId="">
                    <p:embed/>
                  </p:oleObj>
                </a:graphicData>
              </a:graphic>
            </p:graphicFrame>
            <p:sp>
              <p:nvSpPr>
                <p:cNvPr id="17" name="Text Box 20"/>
                <p:cNvSpPr txBox="1">
                  <a:spLocks noChangeArrowheads="1"/>
                </p:cNvSpPr>
                <p:nvPr/>
              </p:nvSpPr>
              <p:spPr bwMode="auto">
                <a:xfrm>
                  <a:off x="935" y="2976"/>
                  <a:ext cx="436"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FFFFFF"/>
                      </a:solidFill>
                      <a:latin typeface="Arial" panose="020B0604020202020204" pitchFamily="34" charset="0"/>
                    </a:rPr>
                    <a:t>Clients</a:t>
                  </a:r>
                  <a:endParaRPr lang="en-US" altLang="en-US" sz="1400" b="1">
                    <a:solidFill>
                      <a:srgbClr val="FFFFFF"/>
                    </a:solidFill>
                    <a:latin typeface="Arial" panose="020B0604020202020204" pitchFamily="34" charset="0"/>
                  </a:endParaRPr>
                </a:p>
              </p:txBody>
            </p:sp>
            <p:graphicFrame>
              <p:nvGraphicFramePr>
                <p:cNvPr id="18" name="Object 21"/>
                <p:cNvGraphicFramePr>
                  <a:graphicFrameLocks noChangeAspect="1"/>
                </p:cNvGraphicFramePr>
                <p:nvPr/>
              </p:nvGraphicFramePr>
              <p:xfrm>
                <a:off x="1008" y="2448"/>
                <a:ext cx="384" cy="381"/>
              </p:xfrm>
              <a:graphic>
                <a:graphicData uri="http://schemas.openxmlformats.org/presentationml/2006/ole">
                  <p:oleObj spid="_x0000_s1162" name="Artwork" r:id="rId4" imgW="1104762" imgH="1095528" progId="">
                    <p:embed/>
                  </p:oleObj>
                </a:graphicData>
              </a:graphic>
            </p:graphicFrame>
            <p:graphicFrame>
              <p:nvGraphicFramePr>
                <p:cNvPr id="19" name="Object 22"/>
                <p:cNvGraphicFramePr>
                  <a:graphicFrameLocks noChangeAspect="1"/>
                </p:cNvGraphicFramePr>
                <p:nvPr/>
              </p:nvGraphicFramePr>
              <p:xfrm>
                <a:off x="1104" y="2544"/>
                <a:ext cx="384" cy="381"/>
              </p:xfrm>
              <a:graphic>
                <a:graphicData uri="http://schemas.openxmlformats.org/presentationml/2006/ole">
                  <p:oleObj spid="_x0000_s1163" name="Artwork" r:id="rId5" imgW="1104762" imgH="1095528" progId="">
                    <p:embed/>
                  </p:oleObj>
                </a:graphicData>
              </a:graphic>
            </p:graphicFrame>
          </p:grpSp>
        </p:grpSp>
        <p:sp>
          <p:nvSpPr>
            <p:cNvPr id="22" name="Text Box 20"/>
            <p:cNvSpPr txBox="1">
              <a:spLocks noChangeArrowheads="1"/>
            </p:cNvSpPr>
            <p:nvPr/>
          </p:nvSpPr>
          <p:spPr bwMode="auto">
            <a:xfrm>
              <a:off x="3923885" y="4531356"/>
              <a:ext cx="692150" cy="274638"/>
            </a:xfrm>
            <a:prstGeom prst="rect">
              <a:avLst/>
            </a:prstGeom>
            <a:solidFill>
              <a:schemeClr val="tx1"/>
            </a:solidFill>
            <a:ln>
              <a:noFill/>
            </a:ln>
            <a:effectLst/>
          </p:spPr>
          <p:txBody>
            <a:bodyPr wrap="none">
              <a:spAutoFit/>
            </a:bodyPr>
            <a:lstStyle/>
            <a:p>
              <a:pPr algn="ctr"/>
              <a:r>
                <a:rPr lang="en-US" altLang="en-US" sz="1200" b="1" dirty="0">
                  <a:solidFill>
                    <a:srgbClr val="FFFFFF"/>
                  </a:solidFill>
                  <a:latin typeface="Arial" panose="020B0604020202020204" pitchFamily="34" charset="0"/>
                </a:rPr>
                <a:t>Clients</a:t>
              </a:r>
              <a:endParaRPr lang="en-US" altLang="en-US" sz="1400" b="1" dirty="0">
                <a:solidFill>
                  <a:srgbClr val="FFFFFF"/>
                </a:solidFill>
                <a:latin typeface="Arial" panose="020B0604020202020204" pitchFamily="34" charset="0"/>
              </a:endParaRPr>
            </a:p>
          </p:txBody>
        </p:sp>
      </p:grpSp>
      <p:sp>
        <p:nvSpPr>
          <p:cNvPr id="24" name="Slide Number Placeholder 23"/>
          <p:cNvSpPr>
            <a:spLocks noGrp="1"/>
          </p:cNvSpPr>
          <p:nvPr>
            <p:ph type="sldNum" sz="quarter" idx="12"/>
          </p:nvPr>
        </p:nvSpPr>
        <p:spPr/>
        <p:txBody>
          <a:bodyPr/>
          <a:lstStyle/>
          <a:p>
            <a:fld id="{096C2693-28D9-44D8-AB47-B3E969782C6A}" type="slidenum">
              <a:rPr lang="en-US" smtClean="0"/>
              <a:pPr/>
              <a:t>31</a:t>
            </a:fld>
            <a:endParaRPr lang="en-US"/>
          </a:p>
        </p:txBody>
      </p:sp>
    </p:spTree>
    <p:extLst>
      <p:ext uri="{BB962C8B-B14F-4D97-AF65-F5344CB8AC3E}">
        <p14:creationId xmlns="" xmlns:p14="http://schemas.microsoft.com/office/powerpoint/2010/main" val="9656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Server</a:t>
            </a:r>
          </a:p>
        </p:txBody>
      </p:sp>
      <p:sp>
        <p:nvSpPr>
          <p:cNvPr id="3" name="Content Placeholder 2"/>
          <p:cNvSpPr>
            <a:spLocks noGrp="1"/>
          </p:cNvSpPr>
          <p:nvPr>
            <p:ph idx="1"/>
          </p:nvPr>
        </p:nvSpPr>
        <p:spPr/>
        <p:txBody>
          <a:bodyPr>
            <a:normAutofit/>
          </a:bodyPr>
          <a:lstStyle/>
          <a:p>
            <a:r>
              <a:rPr lang="en-US" sz="3200" dirty="0"/>
              <a:t>Provides a Runtime Environment</a:t>
            </a:r>
          </a:p>
          <a:p>
            <a:r>
              <a:rPr lang="en-GB" sz="3200" dirty="0"/>
              <a:t>The EJB Server provides system services and manages resources</a:t>
            </a:r>
          </a:p>
          <a:p>
            <a:pPr lvl="1"/>
            <a:r>
              <a:rPr lang="en-GB" sz="3200" dirty="0"/>
              <a:t>Process and thread management</a:t>
            </a:r>
          </a:p>
          <a:p>
            <a:pPr lvl="1"/>
            <a:r>
              <a:rPr lang="en-GB" sz="3200" dirty="0"/>
              <a:t>System resources management</a:t>
            </a:r>
          </a:p>
          <a:p>
            <a:pPr lvl="1"/>
            <a:r>
              <a:rPr lang="en-GB" sz="3200" dirty="0"/>
              <a:t>Database connection pooling and caching</a:t>
            </a:r>
          </a:p>
          <a:p>
            <a:pPr lvl="1"/>
            <a:r>
              <a:rPr lang="en-GB" sz="3200" dirty="0"/>
              <a:t>Management API</a:t>
            </a:r>
            <a:endParaRPr lang="en-US" sz="32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32</a:t>
            </a:fld>
            <a:endParaRPr lang="en-US"/>
          </a:p>
        </p:txBody>
      </p:sp>
    </p:spTree>
    <p:extLst>
      <p:ext uri="{BB962C8B-B14F-4D97-AF65-F5344CB8AC3E}">
        <p14:creationId xmlns="" xmlns:p14="http://schemas.microsoft.com/office/powerpoint/2010/main" val="1162929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Container</a:t>
            </a:r>
          </a:p>
        </p:txBody>
      </p:sp>
      <p:sp>
        <p:nvSpPr>
          <p:cNvPr id="3" name="Content Placeholder 2"/>
          <p:cNvSpPr>
            <a:spLocks noGrp="1"/>
          </p:cNvSpPr>
          <p:nvPr>
            <p:ph idx="1"/>
          </p:nvPr>
        </p:nvSpPr>
        <p:spPr/>
        <p:txBody>
          <a:bodyPr/>
          <a:lstStyle/>
          <a:p>
            <a:r>
              <a:rPr lang="en-GB" sz="2800" dirty="0"/>
              <a:t>Provides a Run-time </a:t>
            </a:r>
            <a:r>
              <a:rPr lang="en-GB" sz="2800" dirty="0" smtClean="0"/>
              <a:t>Environment for </a:t>
            </a:r>
            <a:r>
              <a:rPr lang="en-GB" sz="2800" dirty="0"/>
              <a:t>an Enterprise </a:t>
            </a:r>
            <a:r>
              <a:rPr lang="en-GB" sz="2800" dirty="0" smtClean="0"/>
              <a:t>Bean</a:t>
            </a:r>
          </a:p>
          <a:p>
            <a:r>
              <a:rPr lang="en-GB" sz="2800" dirty="0"/>
              <a:t>Hosts the Enterprise JavaBeans</a:t>
            </a:r>
          </a:p>
          <a:p>
            <a:pPr lvl="1"/>
            <a:r>
              <a:rPr lang="en-GB" sz="2800" dirty="0"/>
              <a:t>Provides services to Enterprise JavaBeans</a:t>
            </a:r>
          </a:p>
          <a:p>
            <a:pPr lvl="1"/>
            <a:r>
              <a:rPr lang="en-GB" sz="2800" dirty="0"/>
              <a:t>Naming</a:t>
            </a:r>
          </a:p>
          <a:p>
            <a:pPr lvl="1"/>
            <a:r>
              <a:rPr lang="en-GB" sz="2800" dirty="0"/>
              <a:t>Life cycle management</a:t>
            </a:r>
          </a:p>
          <a:p>
            <a:pPr lvl="1"/>
            <a:r>
              <a:rPr lang="en-GB" sz="2800" dirty="0"/>
              <a:t>Persistence (state management)</a:t>
            </a:r>
          </a:p>
          <a:p>
            <a:pPr lvl="1"/>
            <a:r>
              <a:rPr lang="en-GB" sz="2800" dirty="0"/>
              <a:t>Transaction Management</a:t>
            </a:r>
          </a:p>
          <a:p>
            <a:pPr lvl="1"/>
            <a:r>
              <a:rPr lang="en-GB" sz="2800" dirty="0"/>
              <a:t>Security</a:t>
            </a:r>
          </a:p>
          <a:p>
            <a:r>
              <a:rPr lang="en-GB" sz="2800" dirty="0"/>
              <a:t>Likely provided by server vendor</a:t>
            </a:r>
          </a:p>
          <a:p>
            <a:endParaRPr lang="en-US"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33</a:t>
            </a:fld>
            <a:endParaRPr lang="en-US"/>
          </a:p>
        </p:txBody>
      </p:sp>
    </p:spTree>
    <p:extLst>
      <p:ext uri="{BB962C8B-B14F-4D97-AF65-F5344CB8AC3E}">
        <p14:creationId xmlns="" xmlns:p14="http://schemas.microsoft.com/office/powerpoint/2010/main" val="375154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JavaBeans</a:t>
            </a:r>
          </a:p>
        </p:txBody>
      </p:sp>
      <p:sp>
        <p:nvSpPr>
          <p:cNvPr id="3" name="Content Placeholder 2"/>
          <p:cNvSpPr>
            <a:spLocks noGrp="1"/>
          </p:cNvSpPr>
          <p:nvPr>
            <p:ph idx="1"/>
          </p:nvPr>
        </p:nvSpPr>
        <p:spPr/>
        <p:txBody>
          <a:bodyPr>
            <a:noAutofit/>
          </a:bodyPr>
          <a:lstStyle/>
          <a:p>
            <a:r>
              <a:rPr lang="en-GB" sz="3200" dirty="0"/>
              <a:t>A specialized Java class where the real business logic lives</a:t>
            </a:r>
          </a:p>
          <a:p>
            <a:pPr lvl="1"/>
            <a:r>
              <a:rPr lang="en-GB" sz="3200" dirty="0"/>
              <a:t>May be developer-written or tool-generated</a:t>
            </a:r>
          </a:p>
          <a:p>
            <a:r>
              <a:rPr lang="en-GB" sz="3200" dirty="0"/>
              <a:t>Distributed over a network</a:t>
            </a:r>
          </a:p>
          <a:p>
            <a:r>
              <a:rPr lang="en-GB" sz="3200" dirty="0"/>
              <a:t>Transactional</a:t>
            </a:r>
          </a:p>
          <a:p>
            <a:r>
              <a:rPr lang="en-GB" sz="3200" dirty="0"/>
              <a:t>Secure</a:t>
            </a:r>
          </a:p>
          <a:p>
            <a:r>
              <a:rPr lang="en-GB" sz="3200" dirty="0"/>
              <a:t>Server vendors provide tools that automatically generate distribution, transaction and security </a:t>
            </a:r>
            <a:r>
              <a:rPr lang="en-GB" sz="3200" dirty="0" smtClean="0"/>
              <a:t>behaviour</a:t>
            </a:r>
            <a:endParaRPr lang="en-GB" sz="3200" dirty="0"/>
          </a:p>
        </p:txBody>
      </p:sp>
      <p:grpSp>
        <p:nvGrpSpPr>
          <p:cNvPr id="16" name="Group 15"/>
          <p:cNvGrpSpPr/>
          <p:nvPr/>
        </p:nvGrpSpPr>
        <p:grpSpPr>
          <a:xfrm>
            <a:off x="6398456" y="2866292"/>
            <a:ext cx="5105400" cy="1447800"/>
            <a:chOff x="6398456" y="2866292"/>
            <a:chExt cx="5105400" cy="1447800"/>
          </a:xfrm>
        </p:grpSpPr>
        <p:grpSp>
          <p:nvGrpSpPr>
            <p:cNvPr id="4" name="Group 4"/>
            <p:cNvGrpSpPr>
              <a:grpSpLocks/>
            </p:cNvGrpSpPr>
            <p:nvPr/>
          </p:nvGrpSpPr>
          <p:grpSpPr bwMode="auto">
            <a:xfrm>
              <a:off x="6398456" y="2866292"/>
              <a:ext cx="5105400" cy="1447800"/>
              <a:chOff x="2208" y="1536"/>
              <a:chExt cx="3216" cy="912"/>
            </a:xfrm>
          </p:grpSpPr>
          <p:sp>
            <p:nvSpPr>
              <p:cNvPr id="5" name="AutoShape 5"/>
              <p:cNvSpPr>
                <a:spLocks noChangeArrowheads="1"/>
              </p:cNvSpPr>
              <p:nvPr/>
            </p:nvSpPr>
            <p:spPr bwMode="auto">
              <a:xfrm>
                <a:off x="2208" y="1536"/>
                <a:ext cx="3216" cy="912"/>
              </a:xfrm>
              <a:prstGeom prst="roundRect">
                <a:avLst>
                  <a:gd name="adj" fmla="val 16667"/>
                </a:avLst>
              </a:prstGeom>
              <a:gradFill rotWithShape="0">
                <a:gsLst>
                  <a:gs pos="0">
                    <a:srgbClr val="336699">
                      <a:gamma/>
                      <a:tint val="73725"/>
                      <a:invGamma/>
                    </a:srgbClr>
                  </a:gs>
                  <a:gs pos="100000">
                    <a:srgbClr val="336699"/>
                  </a:gs>
                </a:gsLst>
                <a:path path="shape">
                  <a:fillToRect l="50000" t="50000" r="50000" b="50000"/>
                </a:path>
              </a:gradFill>
              <a:ln>
                <a:noFill/>
              </a:ln>
              <a:effectLst>
                <a:prstShdw prst="shdw17" dist="17961" dir="2700000">
                  <a:schemeClr val="accent1">
                    <a:alpha val="50000"/>
                  </a:schemeClr>
                </a:prstShdw>
              </a:effectLst>
              <a:extLst>
                <a:ext uri="{91240B29-F687-4F45-9708-019B960494DF}">
                  <a14:hiddenLine xmlns="" xmlns:a14="http://schemas.microsoft.com/office/drawing/2010/main" w="9525">
                    <a:solidFill>
                      <a:schemeClr val="tx1"/>
                    </a:solidFill>
                    <a:round/>
                    <a:headEnd type="none" w="sm" len="sm"/>
                    <a:tailEnd type="none" w="sm" len="sm"/>
                  </a14:hiddenLine>
                </a:ext>
              </a:extLst>
            </p:spPr>
            <p:txBody>
              <a:bodyPr anchor="ctr"/>
              <a:lstStyle/>
              <a:p>
                <a:pPr algn="ctr"/>
                <a:endParaRPr lang="en-US" altLang="en-US" sz="1400" i="1">
                  <a:solidFill>
                    <a:schemeClr val="bg1"/>
                  </a:solidFill>
                  <a:latin typeface="RotisSansSerif" pitchFamily="34" charset="0"/>
                </a:endParaRPr>
              </a:p>
            </p:txBody>
          </p:sp>
          <p:sp>
            <p:nvSpPr>
              <p:cNvPr id="6" name="Text Box 6"/>
              <p:cNvSpPr txBox="1">
                <a:spLocks noChangeArrowheads="1"/>
              </p:cNvSpPr>
              <p:nvPr/>
            </p:nvSpPr>
            <p:spPr bwMode="auto">
              <a:xfrm>
                <a:off x="2400" y="2208"/>
                <a:ext cx="2880" cy="240"/>
              </a:xfrm>
              <a:prstGeom prst="rect">
                <a:avLst/>
              </a:prstGeom>
              <a:noFill/>
              <a:ln>
                <a:noFill/>
              </a:ln>
              <a:effectLst>
                <a:prstShdw prst="shdw17" dist="17961" dir="2700000">
                  <a:schemeClr val="accent1">
                    <a:alpha val="50000"/>
                  </a:schemeClr>
                </a:prstShdw>
              </a:effectLst>
              <a:extLst>
                <a:ext uri="{909E8E84-426E-40DD-AFC4-6F175D3DCCD1}">
                  <a14:hiddenFill xmlns="" xmlns:a14="http://schemas.microsoft.com/office/drawing/2010/main">
                    <a:gradFill rotWithShape="0">
                      <a:gsLst>
                        <a:gs pos="0">
                          <a:srgbClr val="336699">
                            <a:gamma/>
                            <a:tint val="73725"/>
                            <a:invGamma/>
                          </a:srgbClr>
                        </a:gs>
                        <a:gs pos="100000">
                          <a:srgbClr val="336699"/>
                        </a:gs>
                      </a:gsLst>
                      <a:path path="shape">
                        <a:fillToRect l="50000" t="50000" r="50000" b="50000"/>
                      </a:path>
                    </a:gra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altLang="en-US" sz="1600" b="1">
                    <a:solidFill>
                      <a:srgbClr val="FFFFFF"/>
                    </a:solidFill>
                    <a:latin typeface="Arial" panose="020B0604020202020204" pitchFamily="34" charset="0"/>
                  </a:rPr>
                  <a:t>EJB Server</a:t>
                </a:r>
                <a:endParaRPr lang="en-US" altLang="en-US" sz="1600" b="1">
                  <a:solidFill>
                    <a:schemeClr val="bg1"/>
                  </a:solidFill>
                  <a:latin typeface="Arial" panose="020B0604020202020204" pitchFamily="34" charset="0"/>
                </a:endParaRPr>
              </a:p>
            </p:txBody>
          </p:sp>
        </p:grpSp>
        <p:grpSp>
          <p:nvGrpSpPr>
            <p:cNvPr id="7" name="Group 7"/>
            <p:cNvGrpSpPr>
              <a:grpSpLocks/>
            </p:cNvGrpSpPr>
            <p:nvPr/>
          </p:nvGrpSpPr>
          <p:grpSpPr bwMode="auto">
            <a:xfrm>
              <a:off x="6703256" y="3018692"/>
              <a:ext cx="4572000" cy="914400"/>
              <a:chOff x="2400" y="1632"/>
              <a:chExt cx="2880" cy="576"/>
            </a:xfrm>
          </p:grpSpPr>
          <p:sp>
            <p:nvSpPr>
              <p:cNvPr id="8" name="AutoShape 8"/>
              <p:cNvSpPr>
                <a:spLocks noChangeArrowheads="1"/>
              </p:cNvSpPr>
              <p:nvPr/>
            </p:nvSpPr>
            <p:spPr bwMode="auto">
              <a:xfrm>
                <a:off x="2400" y="1920"/>
                <a:ext cx="2880" cy="288"/>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b="1">
                    <a:solidFill>
                      <a:srgbClr val="FFFFFF"/>
                    </a:solidFill>
                    <a:latin typeface="Arial" panose="020B0604020202020204" pitchFamily="34" charset="0"/>
                  </a:rPr>
                  <a:t>EJB Container</a:t>
                </a:r>
                <a:endParaRPr lang="en-US" altLang="en-US" sz="1600" b="1">
                  <a:solidFill>
                    <a:schemeClr val="bg1"/>
                  </a:solidFill>
                  <a:latin typeface="Arial" panose="020B0604020202020204" pitchFamily="34" charset="0"/>
                </a:endParaRPr>
              </a:p>
            </p:txBody>
          </p:sp>
          <p:sp>
            <p:nvSpPr>
              <p:cNvPr id="9" name="AutoShape 9"/>
              <p:cNvSpPr>
                <a:spLocks noChangeArrowheads="1"/>
              </p:cNvSpPr>
              <p:nvPr/>
            </p:nvSpPr>
            <p:spPr bwMode="auto">
              <a:xfrm>
                <a:off x="2400" y="1632"/>
                <a:ext cx="624" cy="288"/>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0" name="AutoShape 10"/>
              <p:cNvSpPr>
                <a:spLocks noChangeArrowheads="1"/>
              </p:cNvSpPr>
              <p:nvPr/>
            </p:nvSpPr>
            <p:spPr bwMode="auto">
              <a:xfrm>
                <a:off x="4656" y="1632"/>
                <a:ext cx="624" cy="288"/>
              </a:xfrm>
              <a:prstGeom prst="bevel">
                <a:avLst>
                  <a:gd name="adj" fmla="val 469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1" name="AutoShape 11"/>
              <p:cNvSpPr>
                <a:spLocks noChangeArrowheads="1"/>
              </p:cNvSpPr>
              <p:nvPr/>
            </p:nvSpPr>
            <p:spPr bwMode="auto">
              <a:xfrm>
                <a:off x="2415" y="1872"/>
                <a:ext cx="585" cy="96"/>
              </a:xfrm>
              <a:prstGeom prst="bevel">
                <a:avLst>
                  <a:gd name="adj" fmla="val 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sp>
            <p:nvSpPr>
              <p:cNvPr id="12" name="AutoShape 12"/>
              <p:cNvSpPr>
                <a:spLocks noChangeArrowheads="1"/>
              </p:cNvSpPr>
              <p:nvPr/>
            </p:nvSpPr>
            <p:spPr bwMode="auto">
              <a:xfrm>
                <a:off x="4668" y="1871"/>
                <a:ext cx="596" cy="96"/>
              </a:xfrm>
              <a:prstGeom prst="bevel">
                <a:avLst>
                  <a:gd name="adj" fmla="val 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altLang="en-US" sz="1200" b="1">
                  <a:solidFill>
                    <a:schemeClr val="bg1"/>
                  </a:solidFill>
                  <a:latin typeface="Arial" panose="020B0604020202020204" pitchFamily="34" charset="0"/>
                </a:endParaRPr>
              </a:p>
            </p:txBody>
          </p:sp>
        </p:grpSp>
        <p:grpSp>
          <p:nvGrpSpPr>
            <p:cNvPr id="13" name="Group 13"/>
            <p:cNvGrpSpPr>
              <a:grpSpLocks/>
            </p:cNvGrpSpPr>
            <p:nvPr/>
          </p:nvGrpSpPr>
          <p:grpSpPr bwMode="auto">
            <a:xfrm>
              <a:off x="7846256" y="2942492"/>
              <a:ext cx="2286000" cy="381000"/>
              <a:chOff x="3120" y="1584"/>
              <a:chExt cx="1440" cy="240"/>
            </a:xfrm>
          </p:grpSpPr>
          <p:sp>
            <p:nvSpPr>
              <p:cNvPr id="14" name="Oval 14"/>
              <p:cNvSpPr>
                <a:spLocks noChangeArrowheads="1"/>
              </p:cNvSpPr>
              <p:nvPr/>
            </p:nvSpPr>
            <p:spPr bwMode="auto">
              <a:xfrm>
                <a:off x="3120" y="1584"/>
                <a:ext cx="672" cy="240"/>
              </a:xfrm>
              <a:prstGeom prst="ellipse">
                <a:avLst/>
              </a:prstGeom>
              <a:solidFill>
                <a:schemeClr val="tx1"/>
              </a:solidFill>
              <a:ln w="9525">
                <a:round/>
                <a:headEnd/>
                <a:tailEnd/>
              </a:ln>
              <a:effectLst/>
              <a:scene3d>
                <a:camera prst="legacyObliqueBottomLeft"/>
                <a:lightRig rig="legacyFlat1" dir="t"/>
              </a:scene3d>
              <a:sp3d extrusionH="150800" prstMaterial="legacyPlastic">
                <a:bevelT w="13500" h="13500" prst="angle"/>
                <a:bevelB w="13500" h="13500" prst="angle"/>
                <a:extrusionClr>
                  <a:schemeClr val="tx2"/>
                </a:extrusionClr>
                <a:contourClr>
                  <a:srgbClr val="FFCC0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flatTx/>
              </a:bodyPr>
              <a:lstStyle/>
              <a:p>
                <a:pPr algn="ctr"/>
                <a:r>
                  <a:rPr lang="en-US" altLang="en-US" sz="1000" b="1">
                    <a:solidFill>
                      <a:schemeClr val="bg2"/>
                    </a:solidFill>
                    <a:latin typeface="Arial Narrow" panose="020B0606020202030204" pitchFamily="34" charset="0"/>
                  </a:rPr>
                  <a:t>Enterprise </a:t>
                </a:r>
              </a:p>
              <a:p>
                <a:pPr algn="ctr"/>
                <a:r>
                  <a:rPr lang="en-US" altLang="en-US" sz="1000" b="1">
                    <a:solidFill>
                      <a:schemeClr val="bg2"/>
                    </a:solidFill>
                    <a:latin typeface="Arial Narrow" panose="020B0606020202030204" pitchFamily="34" charset="0"/>
                  </a:rPr>
                  <a:t>Bean</a:t>
                </a:r>
                <a:endParaRPr lang="en-US" altLang="en-US" sz="800" b="1">
                  <a:solidFill>
                    <a:schemeClr val="bg2"/>
                  </a:solidFill>
                  <a:latin typeface="Arial Narrow" panose="020B0606020202030204" pitchFamily="34" charset="0"/>
                </a:endParaRPr>
              </a:p>
            </p:txBody>
          </p:sp>
          <p:sp>
            <p:nvSpPr>
              <p:cNvPr id="15" name="Oval 15"/>
              <p:cNvSpPr>
                <a:spLocks noChangeArrowheads="1"/>
              </p:cNvSpPr>
              <p:nvPr/>
            </p:nvSpPr>
            <p:spPr bwMode="auto">
              <a:xfrm>
                <a:off x="3888" y="1584"/>
                <a:ext cx="672" cy="240"/>
              </a:xfrm>
              <a:prstGeom prst="ellipse">
                <a:avLst/>
              </a:prstGeom>
              <a:solidFill>
                <a:schemeClr val="tx1"/>
              </a:solidFill>
              <a:ln w="9525">
                <a:round/>
                <a:headEnd/>
                <a:tailEnd/>
              </a:ln>
              <a:effectLst/>
              <a:scene3d>
                <a:camera prst="legacyObliqueBottomLeft"/>
                <a:lightRig rig="legacyFlat1" dir="t"/>
              </a:scene3d>
              <a:sp3d extrusionH="150800" prstMaterial="legacyPlastic">
                <a:bevelT w="13500" h="13500" prst="angle"/>
                <a:bevelB w="13500" h="13500" prst="angle"/>
                <a:extrusionClr>
                  <a:schemeClr val="tx2"/>
                </a:extrusionClr>
                <a:contourClr>
                  <a:srgbClr val="FFCC0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flatTx/>
              </a:bodyPr>
              <a:lstStyle/>
              <a:p>
                <a:pPr algn="ctr"/>
                <a:r>
                  <a:rPr lang="en-US" altLang="en-US" sz="1000" b="1" dirty="0">
                    <a:solidFill>
                      <a:schemeClr val="bg2"/>
                    </a:solidFill>
                    <a:latin typeface="Arial Narrow" panose="020B0606020202030204" pitchFamily="34" charset="0"/>
                  </a:rPr>
                  <a:t>Enterprise </a:t>
                </a:r>
              </a:p>
              <a:p>
                <a:pPr algn="ctr"/>
                <a:r>
                  <a:rPr lang="en-US" altLang="en-US" sz="1000" b="1" dirty="0">
                    <a:solidFill>
                      <a:schemeClr val="bg2"/>
                    </a:solidFill>
                    <a:latin typeface="Arial Narrow" panose="020B0606020202030204" pitchFamily="34" charset="0"/>
                  </a:rPr>
                  <a:t>Bean</a:t>
                </a:r>
                <a:endParaRPr lang="en-US" altLang="en-US" sz="800" b="1" dirty="0">
                  <a:solidFill>
                    <a:schemeClr val="bg2"/>
                  </a:solidFill>
                  <a:latin typeface="Arial Narrow" panose="020B0606020202030204" pitchFamily="34" charset="0"/>
                </a:endParaRPr>
              </a:p>
            </p:txBody>
          </p:sp>
        </p:grpSp>
      </p:grpSp>
      <p:sp>
        <p:nvSpPr>
          <p:cNvPr id="17" name="Slide Number Placeholder 16"/>
          <p:cNvSpPr>
            <a:spLocks noGrp="1"/>
          </p:cNvSpPr>
          <p:nvPr>
            <p:ph type="sldNum" sz="quarter" idx="12"/>
          </p:nvPr>
        </p:nvSpPr>
        <p:spPr/>
        <p:txBody>
          <a:bodyPr/>
          <a:lstStyle/>
          <a:p>
            <a:fld id="{096C2693-28D9-44D8-AB47-B3E969782C6A}" type="slidenum">
              <a:rPr lang="en-US" smtClean="0"/>
              <a:pPr/>
              <a:t>34</a:t>
            </a:fld>
            <a:endParaRPr lang="en-US"/>
          </a:p>
        </p:txBody>
      </p:sp>
    </p:spTree>
    <p:extLst>
      <p:ext uri="{BB962C8B-B14F-4D97-AF65-F5344CB8AC3E}">
        <p14:creationId xmlns="" xmlns:p14="http://schemas.microsoft.com/office/powerpoint/2010/main" val="407804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Clients</a:t>
            </a:r>
          </a:p>
        </p:txBody>
      </p:sp>
      <p:sp>
        <p:nvSpPr>
          <p:cNvPr id="3" name="Content Placeholder 2"/>
          <p:cNvSpPr>
            <a:spLocks noGrp="1"/>
          </p:cNvSpPr>
          <p:nvPr>
            <p:ph idx="1"/>
          </p:nvPr>
        </p:nvSpPr>
        <p:spPr/>
        <p:txBody>
          <a:bodyPr>
            <a:normAutofit/>
          </a:bodyPr>
          <a:lstStyle/>
          <a:p>
            <a:r>
              <a:rPr lang="en-GB" sz="3200" dirty="0"/>
              <a:t>Client access is controlled by the container in which the enterprise Bean is deployed</a:t>
            </a:r>
          </a:p>
          <a:p>
            <a:r>
              <a:rPr lang="en-GB" sz="3200" dirty="0"/>
              <a:t>Clients locates an Enterprise JavaBean through Java Naming and Directory Interface (JNDI)</a:t>
            </a:r>
          </a:p>
          <a:p>
            <a:r>
              <a:rPr lang="en-GB" sz="3200" dirty="0"/>
              <a:t>RMI is the standard method for accessing a bean over a </a:t>
            </a:r>
            <a:r>
              <a:rPr lang="en-GB" sz="3200" dirty="0" smtClean="0"/>
              <a:t>network</a:t>
            </a:r>
            <a:endParaRPr lang="en-GB" sz="32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35</a:t>
            </a:fld>
            <a:endParaRPr lang="en-US"/>
          </a:p>
        </p:txBody>
      </p:sp>
    </p:spTree>
    <p:extLst>
      <p:ext uri="{BB962C8B-B14F-4D97-AF65-F5344CB8AC3E}">
        <p14:creationId xmlns="" xmlns:p14="http://schemas.microsoft.com/office/powerpoint/2010/main" val="348372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Unique About EJB</a:t>
            </a:r>
          </a:p>
        </p:txBody>
      </p:sp>
      <p:sp>
        <p:nvSpPr>
          <p:cNvPr id="3" name="Content Placeholder 2"/>
          <p:cNvSpPr>
            <a:spLocks noGrp="1"/>
          </p:cNvSpPr>
          <p:nvPr>
            <p:ph idx="1"/>
          </p:nvPr>
        </p:nvSpPr>
        <p:spPr/>
        <p:txBody>
          <a:bodyPr>
            <a:noAutofit/>
          </a:bodyPr>
          <a:lstStyle/>
          <a:p>
            <a:r>
              <a:rPr lang="en-US" sz="2400" dirty="0"/>
              <a:t>Declarative Programming </a:t>
            </a:r>
            <a:r>
              <a:rPr lang="en-US" sz="2400" dirty="0" smtClean="0"/>
              <a:t>Model</a:t>
            </a:r>
          </a:p>
          <a:p>
            <a:r>
              <a:rPr lang="en-GB" sz="2400" dirty="0"/>
              <a:t>Mandates a container model where common services are declared, not programmed</a:t>
            </a:r>
          </a:p>
          <a:p>
            <a:pPr lvl="1"/>
            <a:r>
              <a:rPr lang="en-GB" sz="2400" dirty="0"/>
              <a:t>At development and/or deployment time, attributes defining the bean’s transaction and security characteristics are specified</a:t>
            </a:r>
          </a:p>
          <a:p>
            <a:pPr lvl="1"/>
            <a:r>
              <a:rPr lang="en-GB" sz="2400" dirty="0"/>
              <a:t>At deployment time, the container introspects the Enterprise JavaBean attributes for the runtime services it requires and wraps the bean with the required functionality</a:t>
            </a:r>
          </a:p>
          <a:p>
            <a:pPr lvl="1"/>
            <a:r>
              <a:rPr lang="en-GB" sz="2400" dirty="0"/>
              <a:t>At runtime, the container intercepts all calls to the object</a:t>
            </a:r>
          </a:p>
          <a:p>
            <a:pPr lvl="2"/>
            <a:r>
              <a:rPr lang="en-GB" sz="2400" dirty="0"/>
              <a:t>Provides transactional, threading and security </a:t>
            </a:r>
            <a:r>
              <a:rPr lang="en-GB" sz="2400" dirty="0" err="1"/>
              <a:t>behavior</a:t>
            </a:r>
            <a:r>
              <a:rPr lang="en-GB" sz="2400" dirty="0"/>
              <a:t> required before the method invocation</a:t>
            </a:r>
          </a:p>
          <a:p>
            <a:pPr lvl="2"/>
            <a:r>
              <a:rPr lang="en-GB" sz="2400" dirty="0"/>
              <a:t>Invokes the method on the object</a:t>
            </a:r>
          </a:p>
          <a:p>
            <a:pPr lvl="2"/>
            <a:r>
              <a:rPr lang="en-GB" sz="2400" dirty="0"/>
              <a:t>Cleans up after the </a:t>
            </a:r>
            <a:r>
              <a:rPr lang="en-GB" sz="2400" dirty="0" smtClean="0"/>
              <a:t>call</a:t>
            </a:r>
            <a:endParaRPr lang="en-GB" sz="24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36</a:t>
            </a:fld>
            <a:endParaRPr lang="en-US"/>
          </a:p>
        </p:txBody>
      </p:sp>
    </p:spTree>
    <p:extLst>
      <p:ext uri="{BB962C8B-B14F-4D97-AF65-F5344CB8AC3E}">
        <p14:creationId xmlns="" xmlns:p14="http://schemas.microsoft.com/office/powerpoint/2010/main" val="1922916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Bean</a:t>
            </a:r>
          </a:p>
        </p:txBody>
      </p:sp>
      <p:sp>
        <p:nvSpPr>
          <p:cNvPr id="3" name="Content Placeholder 2"/>
          <p:cNvSpPr>
            <a:spLocks noGrp="1"/>
          </p:cNvSpPr>
          <p:nvPr>
            <p:ph idx="1"/>
          </p:nvPr>
        </p:nvSpPr>
        <p:spPr/>
        <p:txBody>
          <a:bodyPr>
            <a:noAutofit/>
          </a:bodyPr>
          <a:lstStyle/>
          <a:p>
            <a:r>
              <a:rPr lang="en-GB" sz="2800" dirty="0"/>
              <a:t>Represents Data</a:t>
            </a:r>
          </a:p>
          <a:p>
            <a:r>
              <a:rPr lang="en-GB" sz="2800" dirty="0"/>
              <a:t>Implements </a:t>
            </a:r>
            <a:r>
              <a:rPr lang="en-GB" sz="2800" dirty="0" err="1"/>
              <a:t>javax.ejb.EntityBean</a:t>
            </a:r>
            <a:r>
              <a:rPr lang="en-GB" sz="2800" dirty="0"/>
              <a:t> interface</a:t>
            </a:r>
          </a:p>
          <a:p>
            <a:r>
              <a:rPr lang="en-GB" sz="2800" dirty="0"/>
              <a:t>Maps a data source to a Java class</a:t>
            </a:r>
          </a:p>
          <a:p>
            <a:r>
              <a:rPr lang="en-GB" sz="2800" dirty="0"/>
              <a:t>table, view, join or stored procedure in a relational database</a:t>
            </a:r>
          </a:p>
          <a:p>
            <a:r>
              <a:rPr lang="en-GB" sz="2800" dirty="0"/>
              <a:t>a set of related records in a database</a:t>
            </a:r>
          </a:p>
          <a:p>
            <a:r>
              <a:rPr lang="en-GB" sz="2800" dirty="0"/>
              <a:t>legacy data</a:t>
            </a:r>
          </a:p>
          <a:p>
            <a:r>
              <a:rPr lang="en-GB" sz="2800" dirty="0"/>
              <a:t>Each instance of an entity bean is one row of data</a:t>
            </a:r>
          </a:p>
          <a:p>
            <a:r>
              <a:rPr lang="en-GB" sz="2800" dirty="0"/>
              <a:t>Each instance of an entity bean is uniquely identified by a primary key</a:t>
            </a:r>
          </a:p>
          <a:p>
            <a:r>
              <a:rPr lang="en-GB" sz="2800" dirty="0"/>
              <a:t>An Entity Bean can also have additional methods for business logic, etc</a:t>
            </a:r>
            <a:r>
              <a:rPr lang="en-GB" sz="2800" dirty="0" smtClean="0"/>
              <a:t>.</a:t>
            </a:r>
            <a:endParaRPr lang="en-GB" sz="28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37</a:t>
            </a:fld>
            <a:endParaRPr lang="en-US"/>
          </a:p>
        </p:txBody>
      </p:sp>
    </p:spTree>
    <p:extLst>
      <p:ext uri="{BB962C8B-B14F-4D97-AF65-F5344CB8AC3E}">
        <p14:creationId xmlns="" xmlns:p14="http://schemas.microsoft.com/office/powerpoint/2010/main" val="328879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Comparing Session and Entity Beans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267521691"/>
              </p:ext>
            </p:extLst>
          </p:nvPr>
        </p:nvGraphicFramePr>
        <p:xfrm>
          <a:off x="677863" y="955675"/>
          <a:ext cx="10715626" cy="5156200"/>
        </p:xfrm>
        <a:graphic>
          <a:graphicData uri="http://schemas.openxmlformats.org/drawingml/2006/table">
            <a:tbl>
              <a:tblPr firstRow="1" bandRow="1">
                <a:tableStyleId>{5C22544A-7EE6-4342-B048-85BDC9FD1C3A}</a:tableStyleId>
              </a:tblPr>
              <a:tblGrid>
                <a:gridCol w="5357813"/>
                <a:gridCol w="5357813"/>
              </a:tblGrid>
              <a:tr h="370840">
                <a:tc>
                  <a:txBody>
                    <a:bodyPr/>
                    <a:lstStyle/>
                    <a:p>
                      <a:pPr>
                        <a:spcBef>
                          <a:spcPct val="50000"/>
                        </a:spcBef>
                        <a:buClr>
                          <a:srgbClr val="EC9009"/>
                        </a:buClr>
                        <a:buSzPct val="80000"/>
                        <a:buFont typeface="Wingdings" panose="05000000000000000000" pitchFamily="2" charset="2"/>
                        <a:buNone/>
                      </a:pPr>
                      <a:r>
                        <a:rPr lang="en-US" altLang="en-US" b="1" dirty="0" smtClean="0">
                          <a:solidFill>
                            <a:srgbClr val="FFFFFF"/>
                          </a:solidFill>
                          <a:effectLst>
                            <a:outerShdw blurRad="38100" dist="38100" dir="2700000" algn="tl">
                              <a:srgbClr val="000000"/>
                            </a:outerShdw>
                          </a:effectLst>
                          <a:latin typeface="Arial" panose="020B0604020202020204" pitchFamily="34" charset="0"/>
                        </a:rPr>
                        <a:t>Session Beans</a:t>
                      </a:r>
                      <a:endParaRPr lang="en-US" altLang="en-US" b="1" dirty="0">
                        <a:solidFill>
                          <a:srgbClr val="FFFFFF"/>
                        </a:solidFill>
                        <a:effectLst>
                          <a:outerShdw blurRad="38100" dist="38100" dir="2700000" algn="tl">
                            <a:srgbClr val="000000"/>
                          </a:outerShdw>
                        </a:effectLst>
                        <a:latin typeface="Arial" panose="020B0604020202020204" pitchFamily="34" charset="0"/>
                      </a:endParaRPr>
                    </a:p>
                  </a:txBody>
                  <a:tcPr/>
                </a:tc>
                <a:tc>
                  <a:txBody>
                    <a:bodyPr/>
                    <a:lstStyle/>
                    <a:p>
                      <a:r>
                        <a:rPr lang="en-US" dirty="0" smtClean="0"/>
                        <a:t>Entity Beans</a:t>
                      </a:r>
                      <a:endParaRPr lang="en-US" dirty="0"/>
                    </a:p>
                  </a:txBody>
                  <a:tcPr/>
                </a:tc>
              </a:tr>
              <a:tr h="370840">
                <a:tc>
                  <a:txBody>
                    <a:bodyPr/>
                    <a:lstStyle/>
                    <a:p>
                      <a:pPr marL="285750" indent="-285750">
                        <a:buFont typeface="Arial" panose="020B0604020202020204" pitchFamily="34" charset="0"/>
                        <a:buChar char="•"/>
                      </a:pPr>
                      <a:r>
                        <a:rPr lang="en-GB" sz="3200" dirty="0" smtClean="0"/>
                        <a:t>Mandatory for EJB 1.0</a:t>
                      </a:r>
                    </a:p>
                    <a:p>
                      <a:pPr marL="285750" indent="-285750">
                        <a:buFont typeface="Arial" panose="020B0604020202020204" pitchFamily="34" charset="0"/>
                        <a:buChar char="•"/>
                      </a:pPr>
                      <a:r>
                        <a:rPr lang="en-GB" sz="3200" dirty="0" smtClean="0"/>
                        <a:t>Represents a specific client</a:t>
                      </a:r>
                      <a:br>
                        <a:rPr lang="en-GB" sz="3200" dirty="0" smtClean="0"/>
                      </a:br>
                      <a:r>
                        <a:rPr lang="en-GB" sz="3200" dirty="0" smtClean="0"/>
                        <a:t>(1 instance per client)</a:t>
                      </a:r>
                    </a:p>
                    <a:p>
                      <a:pPr marL="285750" indent="-285750">
                        <a:buFont typeface="Arial" panose="020B0604020202020204" pitchFamily="34" charset="0"/>
                        <a:buChar char="•"/>
                      </a:pPr>
                      <a:r>
                        <a:rPr lang="en-GB" sz="3200" dirty="0" smtClean="0"/>
                        <a:t>Short-lived</a:t>
                      </a:r>
                    </a:p>
                    <a:p>
                      <a:pPr marL="285750" indent="-285750">
                        <a:buFont typeface="Arial" panose="020B0604020202020204" pitchFamily="34" charset="0"/>
                        <a:buChar char="•"/>
                      </a:pPr>
                      <a:r>
                        <a:rPr lang="en-GB" sz="3200" dirty="0" smtClean="0"/>
                        <a:t>Transient</a:t>
                      </a:r>
                    </a:p>
                    <a:p>
                      <a:pPr marL="285750" indent="-285750">
                        <a:buFont typeface="Arial" panose="020B0604020202020204" pitchFamily="34" charset="0"/>
                        <a:buChar char="•"/>
                      </a:pPr>
                      <a:r>
                        <a:rPr lang="en-GB" sz="3200" dirty="0" smtClean="0"/>
                        <a:t>Can be any Java class</a:t>
                      </a:r>
                    </a:p>
                    <a:p>
                      <a:pPr marL="285750" indent="-285750">
                        <a:buFont typeface="Arial" panose="020B0604020202020204" pitchFamily="34" charset="0"/>
                        <a:buChar char="•"/>
                      </a:pPr>
                      <a:r>
                        <a:rPr lang="en-GB" sz="3200" dirty="0" smtClean="0"/>
                        <a:t>May be transactional</a:t>
                      </a:r>
                    </a:p>
                    <a:p>
                      <a:pPr marL="285750" indent="-285750">
                        <a:buFont typeface="Arial" panose="020B0604020202020204" pitchFamily="34" charset="0"/>
                        <a:buChar char="•"/>
                      </a:pPr>
                      <a:r>
                        <a:rPr lang="en-GB" sz="3200" dirty="0" smtClean="0"/>
                        <a:t>Business Logic Beans</a:t>
                      </a:r>
                      <a:endParaRPr lang="en-US" sz="3200" dirty="0"/>
                    </a:p>
                  </a:txBody>
                  <a:tcPr/>
                </a:tc>
                <a:tc>
                  <a:txBody>
                    <a:bodyPr/>
                    <a:lstStyle/>
                    <a:p>
                      <a:pPr marL="285750" indent="-285750">
                        <a:buFont typeface="Arial" panose="020B0604020202020204" pitchFamily="34" charset="0"/>
                        <a:buChar char="•"/>
                      </a:pPr>
                      <a:r>
                        <a:rPr lang="en-GB" sz="2800" dirty="0" smtClean="0"/>
                        <a:t>Optional for EJB 1.0</a:t>
                      </a:r>
                    </a:p>
                    <a:p>
                      <a:pPr marL="285750" indent="-285750">
                        <a:buFont typeface="Arial" panose="020B0604020202020204" pitchFamily="34" charset="0"/>
                        <a:buChar char="•"/>
                      </a:pPr>
                      <a:r>
                        <a:rPr lang="en-GB" sz="2800" dirty="0" smtClean="0"/>
                        <a:t>Represents underlying data object or context</a:t>
                      </a:r>
                      <a:br>
                        <a:rPr lang="en-GB" sz="2800" dirty="0" smtClean="0"/>
                      </a:br>
                      <a:r>
                        <a:rPr lang="en-GB" sz="2800" dirty="0" smtClean="0"/>
                        <a:t> (clients share instance)</a:t>
                      </a:r>
                    </a:p>
                    <a:p>
                      <a:pPr marL="285750" indent="-285750">
                        <a:buFont typeface="Arial" panose="020B0604020202020204" pitchFamily="34" charset="0"/>
                        <a:buChar char="•"/>
                      </a:pPr>
                      <a:r>
                        <a:rPr lang="en-GB" sz="2800" dirty="0" smtClean="0"/>
                        <a:t>Long-lived</a:t>
                      </a:r>
                    </a:p>
                    <a:p>
                      <a:pPr marL="285750" indent="-285750">
                        <a:buFont typeface="Arial" panose="020B0604020202020204" pitchFamily="34" charset="0"/>
                        <a:buChar char="•"/>
                      </a:pPr>
                      <a:r>
                        <a:rPr lang="en-GB" sz="2800" dirty="0" smtClean="0"/>
                        <a:t>Persistent</a:t>
                      </a:r>
                    </a:p>
                    <a:p>
                      <a:pPr marL="285750" indent="-285750">
                        <a:buFont typeface="Arial" panose="020B0604020202020204" pitchFamily="34" charset="0"/>
                        <a:buChar char="•"/>
                      </a:pPr>
                      <a:r>
                        <a:rPr lang="en-GB" sz="2800" dirty="0" smtClean="0"/>
                        <a:t>Can be a class that maps to persistent data </a:t>
                      </a:r>
                      <a:br>
                        <a:rPr lang="en-GB" sz="2800" dirty="0" smtClean="0"/>
                      </a:br>
                      <a:r>
                        <a:rPr lang="en-GB" sz="2800" dirty="0" smtClean="0"/>
                        <a:t>(e.g., database)</a:t>
                      </a:r>
                    </a:p>
                    <a:p>
                      <a:pPr marL="285750" indent="-285750">
                        <a:buFont typeface="Arial" panose="020B0604020202020204" pitchFamily="34" charset="0"/>
                        <a:buChar char="•"/>
                      </a:pPr>
                      <a:r>
                        <a:rPr lang="en-GB" sz="2800" dirty="0" smtClean="0"/>
                        <a:t>Always transactional</a:t>
                      </a:r>
                    </a:p>
                    <a:p>
                      <a:pPr marL="285750" indent="-285750">
                        <a:buFont typeface="Arial" panose="020B0604020202020204" pitchFamily="34" charset="0"/>
                        <a:buChar char="•"/>
                      </a:pPr>
                      <a:r>
                        <a:rPr lang="en-GB" sz="2800" dirty="0" smtClean="0"/>
                        <a:t>Beans which represent data</a:t>
                      </a:r>
                      <a:endParaRPr lang="en-US" sz="2800" dirty="0"/>
                    </a:p>
                  </a:txBody>
                  <a:tcPr/>
                </a:tc>
              </a:tr>
            </a:tbl>
          </a:graphicData>
        </a:graphic>
      </p:graphicFrame>
      <p:sp>
        <p:nvSpPr>
          <p:cNvPr id="5" name="Slide Number Placeholder 4"/>
          <p:cNvSpPr>
            <a:spLocks noGrp="1"/>
          </p:cNvSpPr>
          <p:nvPr>
            <p:ph type="sldNum" sz="quarter" idx="12"/>
          </p:nvPr>
        </p:nvSpPr>
        <p:spPr/>
        <p:txBody>
          <a:bodyPr/>
          <a:lstStyle/>
          <a:p>
            <a:fld id="{096C2693-28D9-44D8-AB47-B3E969782C6A}" type="slidenum">
              <a:rPr lang="en-US" smtClean="0"/>
              <a:pPr/>
              <a:t>38</a:t>
            </a:fld>
            <a:endParaRPr lang="en-US"/>
          </a:p>
        </p:txBody>
      </p:sp>
    </p:spTree>
    <p:extLst>
      <p:ext uri="{BB962C8B-B14F-4D97-AF65-F5344CB8AC3E}">
        <p14:creationId xmlns="" xmlns:p14="http://schemas.microsoft.com/office/powerpoint/2010/main" val="10927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EJB Persistence</a:t>
            </a:r>
          </a:p>
        </p:txBody>
      </p:sp>
      <p:sp>
        <p:nvSpPr>
          <p:cNvPr id="3" name="Content Placeholder 2"/>
          <p:cNvSpPr>
            <a:spLocks noGrp="1"/>
          </p:cNvSpPr>
          <p:nvPr>
            <p:ph idx="1"/>
          </p:nvPr>
        </p:nvSpPr>
        <p:spPr/>
        <p:txBody>
          <a:bodyPr>
            <a:normAutofit/>
          </a:bodyPr>
          <a:lstStyle/>
          <a:p>
            <a:r>
              <a:rPr lang="en-GB" sz="3600" dirty="0"/>
              <a:t>Provides Entity Beans the ability to store and retrieve their state</a:t>
            </a:r>
          </a:p>
          <a:p>
            <a:r>
              <a:rPr lang="en-GB" sz="3600" dirty="0"/>
              <a:t>Can be implemented by a bean</a:t>
            </a:r>
          </a:p>
          <a:p>
            <a:pPr lvl="1"/>
            <a:r>
              <a:rPr lang="en-GB" sz="3600" dirty="0"/>
              <a:t>Bean Managed Persistence</a:t>
            </a:r>
          </a:p>
          <a:p>
            <a:r>
              <a:rPr lang="en-GB" sz="3600" dirty="0"/>
              <a:t>Can be implemented by a container</a:t>
            </a:r>
          </a:p>
          <a:p>
            <a:pPr lvl="1"/>
            <a:r>
              <a:rPr lang="en-GB" sz="3600" dirty="0"/>
              <a:t>Container Managed Persistence</a:t>
            </a:r>
            <a:endParaRPr lang="en-US" sz="36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39</a:t>
            </a:fld>
            <a:endParaRPr lang="en-US"/>
          </a:p>
        </p:txBody>
      </p:sp>
    </p:spTree>
    <p:extLst>
      <p:ext uri="{BB962C8B-B14F-4D97-AF65-F5344CB8AC3E}">
        <p14:creationId xmlns="" xmlns:p14="http://schemas.microsoft.com/office/powerpoint/2010/main" val="40622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Enterprise Bean?</a:t>
            </a:r>
          </a:p>
        </p:txBody>
      </p:sp>
      <p:sp>
        <p:nvSpPr>
          <p:cNvPr id="3" name="Content Placeholder 2"/>
          <p:cNvSpPr>
            <a:spLocks noGrp="1"/>
          </p:cNvSpPr>
          <p:nvPr>
            <p:ph idx="1"/>
          </p:nvPr>
        </p:nvSpPr>
        <p:spPr/>
        <p:txBody>
          <a:bodyPr>
            <a:normAutofit lnSpcReduction="10000"/>
          </a:bodyPr>
          <a:lstStyle/>
          <a:p>
            <a:r>
              <a:rPr lang="en-US" sz="3200" dirty="0" smtClean="0"/>
              <a:t>An </a:t>
            </a:r>
            <a:r>
              <a:rPr lang="en-US" sz="3200" dirty="0"/>
              <a:t>enterprise bean is a server-side component that encapsulates the business logic of an application. </a:t>
            </a:r>
            <a:endParaRPr lang="en-US" sz="3200" dirty="0" smtClean="0"/>
          </a:p>
          <a:p>
            <a:r>
              <a:rPr lang="en-US" sz="3200" dirty="0" smtClean="0"/>
              <a:t>The </a:t>
            </a:r>
            <a:r>
              <a:rPr lang="en-US" sz="3200" dirty="0"/>
              <a:t>business logic is the code that fulfills the purpose of the application. </a:t>
            </a:r>
            <a:endParaRPr lang="en-US" sz="3200" dirty="0" smtClean="0"/>
          </a:p>
          <a:p>
            <a:r>
              <a:rPr lang="en-US" sz="3200" dirty="0" smtClean="0"/>
              <a:t>In </a:t>
            </a:r>
            <a:r>
              <a:rPr lang="en-US" sz="3200" dirty="0"/>
              <a:t>an inventory control application, for example, </a:t>
            </a:r>
            <a:endParaRPr lang="en-US" sz="3200" dirty="0" smtClean="0"/>
          </a:p>
          <a:p>
            <a:pPr lvl="1"/>
            <a:r>
              <a:rPr lang="en-US" sz="3000" dirty="0" smtClean="0"/>
              <a:t>the </a:t>
            </a:r>
            <a:r>
              <a:rPr lang="en-US" sz="3000" dirty="0"/>
              <a:t>enterprise beans might implement the business logic in methods called </a:t>
            </a:r>
            <a:r>
              <a:rPr lang="en-US" sz="3000" dirty="0" err="1"/>
              <a:t>checkInventoryLevel</a:t>
            </a:r>
            <a:r>
              <a:rPr lang="en-US" sz="3000" dirty="0"/>
              <a:t> and </a:t>
            </a:r>
            <a:r>
              <a:rPr lang="en-US" sz="3000" dirty="0" err="1"/>
              <a:t>orderProduct</a:t>
            </a:r>
            <a:r>
              <a:rPr lang="en-US" sz="3000" dirty="0"/>
              <a:t>. </a:t>
            </a:r>
            <a:endParaRPr lang="en-US" sz="3000" dirty="0" smtClean="0"/>
          </a:p>
          <a:p>
            <a:pPr lvl="2"/>
            <a:r>
              <a:rPr lang="en-US" sz="2800" dirty="0" smtClean="0"/>
              <a:t>By </a:t>
            </a:r>
            <a:r>
              <a:rPr lang="en-US" sz="2800" dirty="0"/>
              <a:t>invoking these methods, clients can access the inventory services provided by the application.</a:t>
            </a:r>
          </a:p>
        </p:txBody>
      </p:sp>
      <p:sp>
        <p:nvSpPr>
          <p:cNvPr id="4" name="Slide Number Placeholder 3"/>
          <p:cNvSpPr>
            <a:spLocks noGrp="1"/>
          </p:cNvSpPr>
          <p:nvPr>
            <p:ph type="sldNum" sz="quarter" idx="12"/>
          </p:nvPr>
        </p:nvSpPr>
        <p:spPr/>
        <p:txBody>
          <a:bodyPr/>
          <a:lstStyle/>
          <a:p>
            <a:fld id="{096C2693-28D9-44D8-AB47-B3E969782C6A}" type="slidenum">
              <a:rPr lang="en-US" smtClean="0"/>
              <a:pPr/>
              <a:t>4</a:t>
            </a:fld>
            <a:endParaRPr lang="en-US"/>
          </a:p>
        </p:txBody>
      </p:sp>
    </p:spTree>
    <p:extLst>
      <p:ext uri="{BB962C8B-B14F-4D97-AF65-F5344CB8AC3E}">
        <p14:creationId xmlns="" xmlns:p14="http://schemas.microsoft.com/office/powerpoint/2010/main" val="2411643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Bean Managed Persistence</a:t>
            </a:r>
          </a:p>
        </p:txBody>
      </p:sp>
      <p:sp>
        <p:nvSpPr>
          <p:cNvPr id="3" name="Content Placeholder 2"/>
          <p:cNvSpPr>
            <a:spLocks noGrp="1"/>
          </p:cNvSpPr>
          <p:nvPr>
            <p:ph idx="1"/>
          </p:nvPr>
        </p:nvSpPr>
        <p:spPr/>
        <p:txBody>
          <a:bodyPr>
            <a:normAutofit/>
          </a:bodyPr>
          <a:lstStyle/>
          <a:p>
            <a:r>
              <a:rPr lang="en-GB" sz="2800" dirty="0"/>
              <a:t>The entity bean is responsible for its persistent </a:t>
            </a:r>
            <a:r>
              <a:rPr lang="en-GB" sz="2800" dirty="0" err="1"/>
              <a:t>behavior</a:t>
            </a:r>
            <a:endParaRPr lang="en-GB" sz="2800" dirty="0"/>
          </a:p>
          <a:p>
            <a:r>
              <a:rPr lang="en-GB" sz="2800" dirty="0"/>
              <a:t>EJB developer must implement database access</a:t>
            </a:r>
          </a:p>
          <a:p>
            <a:pPr lvl="1"/>
            <a:r>
              <a:rPr lang="en-GB" sz="2800" dirty="0" err="1"/>
              <a:t>ejbCreate</a:t>
            </a:r>
            <a:r>
              <a:rPr lang="en-GB" sz="2800" dirty="0"/>
              <a:t>(…), </a:t>
            </a:r>
            <a:r>
              <a:rPr lang="en-GB" sz="2800" dirty="0" err="1"/>
              <a:t>ejbLoad</a:t>
            </a:r>
            <a:r>
              <a:rPr lang="en-GB" sz="2800" dirty="0"/>
              <a:t>(), </a:t>
            </a:r>
            <a:r>
              <a:rPr lang="en-GB" sz="2800" dirty="0" err="1"/>
              <a:t>ejbStore</a:t>
            </a:r>
            <a:r>
              <a:rPr lang="en-GB" sz="2800" dirty="0"/>
              <a:t>(), </a:t>
            </a:r>
            <a:r>
              <a:rPr lang="en-GB" sz="2800" dirty="0" err="1"/>
              <a:t>ejbRemove</a:t>
            </a:r>
            <a:r>
              <a:rPr lang="en-GB" sz="2800" dirty="0"/>
              <a:t>()</a:t>
            </a:r>
          </a:p>
          <a:p>
            <a:r>
              <a:rPr lang="en-GB" sz="2800" dirty="0"/>
              <a:t>Not automated, developer manually creates mapping through JDBC calls</a:t>
            </a:r>
          </a:p>
          <a:p>
            <a:r>
              <a:rPr lang="en-GB" sz="2800" dirty="0"/>
              <a:t>Not as reusable</a:t>
            </a:r>
          </a:p>
          <a:p>
            <a:pPr lvl="1"/>
            <a:r>
              <a:rPr lang="en-GB" sz="2800" dirty="0"/>
              <a:t>Hard-code database access within class</a:t>
            </a:r>
          </a:p>
          <a:p>
            <a:r>
              <a:rPr lang="en-GB" sz="2800" dirty="0"/>
              <a:t>Advanced features like connection pooling and caching are difficult to support because of reliance on hand written code</a:t>
            </a:r>
            <a:endParaRPr lang="en-US" sz="28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40</a:t>
            </a:fld>
            <a:endParaRPr lang="en-US"/>
          </a:p>
        </p:txBody>
      </p:sp>
    </p:spTree>
    <p:extLst>
      <p:ext uri="{BB962C8B-B14F-4D97-AF65-F5344CB8AC3E}">
        <p14:creationId xmlns="" xmlns:p14="http://schemas.microsoft.com/office/powerpoint/2010/main" val="1194745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Managed Persistence</a:t>
            </a:r>
          </a:p>
        </p:txBody>
      </p:sp>
      <p:sp>
        <p:nvSpPr>
          <p:cNvPr id="3" name="Content Placeholder 2"/>
          <p:cNvSpPr>
            <a:spLocks noGrp="1"/>
          </p:cNvSpPr>
          <p:nvPr>
            <p:ph idx="1"/>
          </p:nvPr>
        </p:nvSpPr>
        <p:spPr/>
        <p:txBody>
          <a:bodyPr>
            <a:normAutofit/>
          </a:bodyPr>
          <a:lstStyle/>
          <a:p>
            <a:r>
              <a:rPr lang="en-GB" sz="2800" dirty="0"/>
              <a:t>The EJB container is responsible for persistence</a:t>
            </a:r>
          </a:p>
          <a:p>
            <a:r>
              <a:rPr lang="en-GB" sz="2800" dirty="0"/>
              <a:t>The container provides tools that generate code in the EJB class that maps methods in the bean to a result set</a:t>
            </a:r>
          </a:p>
          <a:p>
            <a:pPr lvl="1"/>
            <a:r>
              <a:rPr lang="en-GB" sz="2800" dirty="0"/>
              <a:t>Can map to a table, view, join or stored procedure in a database</a:t>
            </a:r>
          </a:p>
          <a:p>
            <a:pPr lvl="1"/>
            <a:r>
              <a:rPr lang="en-GB" sz="2800" dirty="0"/>
              <a:t>Server provides automated mapping to convert relational data to bean instances</a:t>
            </a:r>
          </a:p>
          <a:p>
            <a:r>
              <a:rPr lang="en-GB" sz="2800" dirty="0"/>
              <a:t>Advanced features like connection pooling and caching are easily supported</a:t>
            </a:r>
          </a:p>
          <a:p>
            <a:r>
              <a:rPr lang="en-GB" sz="2800" dirty="0"/>
              <a:t>High reuse</a:t>
            </a:r>
            <a:endParaRPr lang="en-US" sz="2800" dirty="0"/>
          </a:p>
        </p:txBody>
      </p:sp>
      <p:sp>
        <p:nvSpPr>
          <p:cNvPr id="4" name="Slide Number Placeholder 3"/>
          <p:cNvSpPr>
            <a:spLocks noGrp="1"/>
          </p:cNvSpPr>
          <p:nvPr>
            <p:ph type="sldNum" sz="quarter" idx="12"/>
          </p:nvPr>
        </p:nvSpPr>
        <p:spPr/>
        <p:txBody>
          <a:bodyPr/>
          <a:lstStyle/>
          <a:p>
            <a:fld id="{096C2693-28D9-44D8-AB47-B3E969782C6A}" type="slidenum">
              <a:rPr lang="en-US" smtClean="0"/>
              <a:pPr/>
              <a:t>41</a:t>
            </a:fld>
            <a:endParaRPr lang="en-US"/>
          </a:p>
        </p:txBody>
      </p:sp>
    </p:spTree>
    <p:extLst>
      <p:ext uri="{BB962C8B-B14F-4D97-AF65-F5344CB8AC3E}">
        <p14:creationId xmlns="" xmlns:p14="http://schemas.microsoft.com/office/powerpoint/2010/main" val="67765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EJBs </a:t>
            </a:r>
            <a:r>
              <a:rPr lang="en-US" sz="2800" dirty="0" smtClean="0"/>
              <a:t>act as </a:t>
            </a:r>
            <a:r>
              <a:rPr lang="en-US" sz="2800" dirty="0"/>
              <a:t>an entry point for presentation-tier technologies like </a:t>
            </a:r>
            <a:r>
              <a:rPr lang="en-US" sz="2800" dirty="0" smtClean="0"/>
              <a:t>Java Server </a:t>
            </a:r>
            <a:r>
              <a:rPr lang="en-US" sz="2800" dirty="0"/>
              <a:t>Faces (JSF) but also for all external services (JMS </a:t>
            </a:r>
            <a:r>
              <a:rPr lang="en-US" sz="2800" dirty="0" smtClean="0"/>
              <a:t>or web </a:t>
            </a:r>
            <a:r>
              <a:rPr lang="en-US" sz="2800" dirty="0"/>
              <a:t>services</a:t>
            </a:r>
            <a:r>
              <a:rPr lang="en-US" sz="2800" dirty="0" smtClean="0"/>
              <a:t>).</a:t>
            </a:r>
          </a:p>
          <a:p>
            <a:r>
              <a:rPr lang="en-US" sz="2800" dirty="0"/>
              <a:t>An EJB container is a runtime environment that provides services, such as transaction management, concurrency control, pooling, and security authorization</a:t>
            </a:r>
            <a:r>
              <a:rPr lang="en-US" sz="2800" dirty="0" smtClean="0"/>
              <a:t>.</a:t>
            </a:r>
          </a:p>
          <a:p>
            <a:r>
              <a:rPr lang="en-US" sz="2800" dirty="0"/>
              <a:t>Historically, application servers have added other </a:t>
            </a:r>
            <a:r>
              <a:rPr lang="en-US" sz="2800" dirty="0" smtClean="0"/>
              <a:t>features such </a:t>
            </a:r>
            <a:r>
              <a:rPr lang="en-US" sz="2800" dirty="0"/>
              <a:t>as clustering, load balancing, and failover</a:t>
            </a:r>
            <a:r>
              <a:rPr lang="en-US" sz="2800" dirty="0" smtClean="0"/>
              <a:t>.</a:t>
            </a:r>
          </a:p>
          <a:p>
            <a:r>
              <a:rPr lang="en-US" sz="2800" dirty="0"/>
              <a:t>EJB developers can then concentrate on implementing business logic while the container deals with all the technical plumbing.</a:t>
            </a:r>
          </a:p>
        </p:txBody>
      </p:sp>
      <p:sp>
        <p:nvSpPr>
          <p:cNvPr id="4" name="Slide Number Placeholder 3"/>
          <p:cNvSpPr>
            <a:spLocks noGrp="1"/>
          </p:cNvSpPr>
          <p:nvPr>
            <p:ph type="sldNum" sz="quarter" idx="12"/>
          </p:nvPr>
        </p:nvSpPr>
        <p:spPr/>
        <p:txBody>
          <a:bodyPr/>
          <a:lstStyle/>
          <a:p>
            <a:fld id="{096C2693-28D9-44D8-AB47-B3E969782C6A}" type="slidenum">
              <a:rPr lang="en-US" smtClean="0"/>
              <a:pPr/>
              <a:t>5</a:t>
            </a:fld>
            <a:endParaRPr lang="en-US"/>
          </a:p>
        </p:txBody>
      </p:sp>
    </p:spTree>
    <p:extLst>
      <p:ext uri="{BB962C8B-B14F-4D97-AF65-F5344CB8AC3E}">
        <p14:creationId xmlns="" xmlns:p14="http://schemas.microsoft.com/office/powerpoint/2010/main" val="329795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p:txBody>
          <a:bodyPr>
            <a:normAutofit/>
          </a:bodyPr>
          <a:lstStyle/>
          <a:p>
            <a:r>
              <a:rPr lang="en-US" sz="2800" dirty="0"/>
              <a:t>Simplified development of large scale enterprise level </a:t>
            </a:r>
            <a:r>
              <a:rPr lang="en-US" sz="2800" dirty="0" smtClean="0"/>
              <a:t>application.</a:t>
            </a:r>
          </a:p>
          <a:p>
            <a:r>
              <a:rPr lang="en-US" sz="2800" dirty="0" smtClean="0"/>
              <a:t>Application </a:t>
            </a:r>
            <a:r>
              <a:rPr lang="en-US" sz="2800" dirty="0"/>
              <a:t>Server/ EJB container provides most of the system level services like transaction handling, logging, load balancing, persistence mechanism, exception handling and so on. Developer has to focus only on business logic of the application</a:t>
            </a:r>
            <a:r>
              <a:rPr lang="en-US" sz="2800" dirty="0" smtClean="0"/>
              <a:t>.</a:t>
            </a:r>
            <a:endParaRPr lang="en-US" sz="2800" dirty="0"/>
          </a:p>
          <a:p>
            <a:r>
              <a:rPr lang="en-US" sz="2800" dirty="0"/>
              <a:t>EJB container manages life cycle of </a:t>
            </a:r>
            <a:r>
              <a:rPr lang="en-US" sz="2800" dirty="0" err="1"/>
              <a:t>ejb</a:t>
            </a:r>
            <a:r>
              <a:rPr lang="en-US" sz="2800" dirty="0"/>
              <a:t> instances thus developer needs not to worry about when to create/delete </a:t>
            </a:r>
            <a:r>
              <a:rPr lang="en-US" sz="2800" dirty="0" err="1"/>
              <a:t>ejb</a:t>
            </a:r>
            <a:r>
              <a:rPr lang="en-US" sz="2800" dirty="0"/>
              <a:t> objects.</a:t>
            </a:r>
          </a:p>
        </p:txBody>
      </p:sp>
      <p:sp>
        <p:nvSpPr>
          <p:cNvPr id="4" name="Slide Number Placeholder 3"/>
          <p:cNvSpPr>
            <a:spLocks noGrp="1"/>
          </p:cNvSpPr>
          <p:nvPr>
            <p:ph type="sldNum" sz="quarter" idx="12"/>
          </p:nvPr>
        </p:nvSpPr>
        <p:spPr/>
        <p:txBody>
          <a:bodyPr/>
          <a:lstStyle/>
          <a:p>
            <a:fld id="{096C2693-28D9-44D8-AB47-B3E969782C6A}" type="slidenum">
              <a:rPr lang="en-US" smtClean="0"/>
              <a:pPr/>
              <a:t>6</a:t>
            </a:fld>
            <a:endParaRPr lang="en-US"/>
          </a:p>
        </p:txBody>
      </p:sp>
    </p:spTree>
    <p:extLst>
      <p:ext uri="{BB962C8B-B14F-4D97-AF65-F5344CB8AC3E}">
        <p14:creationId xmlns="" xmlns:p14="http://schemas.microsoft.com/office/powerpoint/2010/main" val="424212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44019148"/>
              </p:ext>
            </p:extLst>
          </p:nvPr>
        </p:nvGraphicFramePr>
        <p:xfrm>
          <a:off x="677863" y="955675"/>
          <a:ext cx="10715626" cy="4389120"/>
        </p:xfrm>
        <a:graphic>
          <a:graphicData uri="http://schemas.openxmlformats.org/drawingml/2006/table">
            <a:tbl>
              <a:tblPr firstRow="1" bandRow="1">
                <a:tableStyleId>{5C22544A-7EE6-4342-B048-85BDC9FD1C3A}</a:tableStyleId>
              </a:tblPr>
              <a:tblGrid>
                <a:gridCol w="2388894"/>
                <a:gridCol w="8326732"/>
              </a:tblGrid>
              <a:tr h="370840">
                <a:tc>
                  <a:txBody>
                    <a:bodyPr/>
                    <a:lstStyle/>
                    <a:p>
                      <a:r>
                        <a:rPr lang="en-US" sz="2400" dirty="0" smtClean="0"/>
                        <a:t>Type</a:t>
                      </a:r>
                      <a:endParaRPr lang="en-US" sz="2400" dirty="0"/>
                    </a:p>
                  </a:txBody>
                  <a:tcPr/>
                </a:tc>
                <a:tc>
                  <a:txBody>
                    <a:bodyPr/>
                    <a:lstStyle/>
                    <a:p>
                      <a:r>
                        <a:rPr lang="en-US" sz="2400" dirty="0" smtClean="0"/>
                        <a:t>Description</a:t>
                      </a:r>
                      <a:endParaRPr lang="en-US" sz="2400" dirty="0"/>
                    </a:p>
                  </a:txBody>
                  <a:tcPr/>
                </a:tc>
              </a:tr>
              <a:tr h="370840">
                <a:tc>
                  <a:txBody>
                    <a:bodyPr/>
                    <a:lstStyle/>
                    <a:p>
                      <a:r>
                        <a:rPr lang="en-US" sz="2400" dirty="0" smtClean="0"/>
                        <a:t>Session Bean</a:t>
                      </a:r>
                      <a:endParaRPr lang="en-US" sz="2400" dirty="0"/>
                    </a:p>
                  </a:txBody>
                  <a:tcPr/>
                </a:tc>
                <a:tc>
                  <a:txBody>
                    <a:bodyPr/>
                    <a:lstStyle/>
                    <a:p>
                      <a:r>
                        <a:rPr lang="en-US" sz="2400" dirty="0" smtClean="0"/>
                        <a:t>Session bean stores data of a particular user for a single session. It can be </a:t>
                      </a:r>
                      <a:r>
                        <a:rPr lang="en-US" sz="2400" dirty="0" err="1" smtClean="0"/>
                        <a:t>stateful</a:t>
                      </a:r>
                      <a:r>
                        <a:rPr lang="en-US" sz="2400" dirty="0" smtClean="0"/>
                        <a:t> or stateless. It is less resource intensive as compared to entity beans. Session bean gets destroyed as soon as user session terminates.</a:t>
                      </a:r>
                      <a:endParaRPr lang="en-US" sz="2400" dirty="0"/>
                    </a:p>
                  </a:txBody>
                  <a:tcPr/>
                </a:tc>
              </a:tr>
              <a:tr h="370840">
                <a:tc>
                  <a:txBody>
                    <a:bodyPr/>
                    <a:lstStyle/>
                    <a:p>
                      <a:r>
                        <a:rPr lang="en-US" sz="2400" dirty="0" smtClean="0"/>
                        <a:t>Entity Bean</a:t>
                      </a:r>
                      <a:endParaRPr lang="en-US" sz="2400" dirty="0"/>
                    </a:p>
                  </a:txBody>
                  <a:tcPr/>
                </a:tc>
                <a:tc>
                  <a:txBody>
                    <a:bodyPr/>
                    <a:lstStyle/>
                    <a:p>
                      <a:r>
                        <a:rPr lang="en-US" sz="2400" dirty="0" smtClean="0"/>
                        <a:t>Entity beans represents persistent data storage. User data can be saved to database via entity beans and later on can be retrieved from the database in the entity bean.</a:t>
                      </a:r>
                      <a:endParaRPr lang="en-US" sz="2400" dirty="0"/>
                    </a:p>
                  </a:txBody>
                  <a:tcPr/>
                </a:tc>
              </a:tr>
              <a:tr h="370840">
                <a:tc>
                  <a:txBody>
                    <a:bodyPr/>
                    <a:lstStyle/>
                    <a:p>
                      <a:r>
                        <a:rPr lang="en-US" sz="2400" dirty="0" smtClean="0"/>
                        <a:t>Message Driven Bean</a:t>
                      </a:r>
                      <a:endParaRPr lang="en-US" sz="2400" dirty="0"/>
                    </a:p>
                  </a:txBody>
                  <a:tcPr/>
                </a:tc>
                <a:tc>
                  <a:txBody>
                    <a:bodyPr/>
                    <a:lstStyle/>
                    <a:p>
                      <a:r>
                        <a:rPr lang="en-US" sz="2400" dirty="0" smtClean="0"/>
                        <a:t>Message driven beans are used in context of JMS (Java Messaging Service). Message Driven Beans can consumes JMS messages from external entities and act accordingly.</a:t>
                      </a:r>
                      <a:endParaRPr lang="en-US" sz="2400" dirty="0"/>
                    </a:p>
                  </a:txBody>
                  <a:tcPr/>
                </a:tc>
              </a:tr>
            </a:tbl>
          </a:graphicData>
        </a:graphic>
      </p:graphicFrame>
      <p:sp>
        <p:nvSpPr>
          <p:cNvPr id="5" name="Slide Number Placeholder 4"/>
          <p:cNvSpPr>
            <a:spLocks noGrp="1"/>
          </p:cNvSpPr>
          <p:nvPr>
            <p:ph type="sldNum" sz="quarter" idx="12"/>
          </p:nvPr>
        </p:nvSpPr>
        <p:spPr/>
        <p:txBody>
          <a:bodyPr/>
          <a:lstStyle/>
          <a:p>
            <a:fld id="{096C2693-28D9-44D8-AB47-B3E969782C6A}" type="slidenum">
              <a:rPr lang="en-US" smtClean="0"/>
              <a:pPr/>
              <a:t>7</a:t>
            </a:fld>
            <a:endParaRPr lang="en-US"/>
          </a:p>
        </p:txBody>
      </p:sp>
    </p:spTree>
    <p:extLst>
      <p:ext uri="{BB962C8B-B14F-4D97-AF65-F5344CB8AC3E}">
        <p14:creationId xmlns="" xmlns:p14="http://schemas.microsoft.com/office/powerpoint/2010/main" val="38349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Bean</a:t>
            </a:r>
          </a:p>
        </p:txBody>
      </p:sp>
      <p:sp>
        <p:nvSpPr>
          <p:cNvPr id="3" name="Content Placeholder 2"/>
          <p:cNvSpPr>
            <a:spLocks noGrp="1"/>
          </p:cNvSpPr>
          <p:nvPr>
            <p:ph idx="1"/>
          </p:nvPr>
        </p:nvSpPr>
        <p:spPr/>
        <p:txBody>
          <a:bodyPr>
            <a:noAutofit/>
          </a:bodyPr>
          <a:lstStyle/>
          <a:p>
            <a:r>
              <a:rPr lang="en-US" sz="2400" dirty="0" smtClean="0"/>
              <a:t>Stateless</a:t>
            </a:r>
          </a:p>
          <a:p>
            <a:pPr lvl="1"/>
            <a:r>
              <a:rPr lang="en-US" sz="2400" dirty="0"/>
              <a:t>The session bean contains no conversational state between methods, and any instance can be used for any client. It is used to handle tasks that can be concluded with a single method call</a:t>
            </a:r>
            <a:r>
              <a:rPr lang="en-US" sz="2400" dirty="0" smtClean="0"/>
              <a:t>.</a:t>
            </a:r>
          </a:p>
          <a:p>
            <a:r>
              <a:rPr lang="en-US" sz="2400" dirty="0" err="1" smtClean="0"/>
              <a:t>Stateful</a:t>
            </a:r>
            <a:endParaRPr lang="en-US" sz="2400" dirty="0" smtClean="0"/>
          </a:p>
          <a:p>
            <a:pPr lvl="1"/>
            <a:r>
              <a:rPr lang="en-US" sz="2400" dirty="0"/>
              <a:t>The session bean contains conversational state, which must be retained across methods for a single user. It is useful for tasks that have to be done in several steps</a:t>
            </a:r>
            <a:r>
              <a:rPr lang="en-US" sz="2400" dirty="0" smtClean="0"/>
              <a:t>.</a:t>
            </a:r>
          </a:p>
          <a:p>
            <a:r>
              <a:rPr lang="en-US" sz="2400" dirty="0" smtClean="0"/>
              <a:t>Singleton</a:t>
            </a:r>
          </a:p>
          <a:p>
            <a:pPr lvl="1"/>
            <a:r>
              <a:rPr lang="en-US" sz="2400" dirty="0"/>
              <a:t>A single session bean is shared between clients and supports concurrent access. The container will make sure that only one instance exists for the entire application.</a:t>
            </a:r>
          </a:p>
        </p:txBody>
      </p:sp>
      <p:sp>
        <p:nvSpPr>
          <p:cNvPr id="4" name="Slide Number Placeholder 3"/>
          <p:cNvSpPr>
            <a:spLocks noGrp="1"/>
          </p:cNvSpPr>
          <p:nvPr>
            <p:ph type="sldNum" sz="quarter" idx="12"/>
          </p:nvPr>
        </p:nvSpPr>
        <p:spPr/>
        <p:txBody>
          <a:bodyPr/>
          <a:lstStyle/>
          <a:p>
            <a:fld id="{096C2693-28D9-44D8-AB47-B3E969782C6A}" type="slidenum">
              <a:rPr lang="en-US" smtClean="0"/>
              <a:pPr/>
              <a:t>8</a:t>
            </a:fld>
            <a:endParaRPr lang="en-US"/>
          </a:p>
        </p:txBody>
      </p:sp>
    </p:spTree>
    <p:extLst>
      <p:ext uri="{BB962C8B-B14F-4D97-AF65-F5344CB8AC3E}">
        <p14:creationId xmlns="" xmlns:p14="http://schemas.microsoft.com/office/powerpoint/2010/main" val="338102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Message-driven beans (MDBs)</a:t>
            </a:r>
          </a:p>
        </p:txBody>
      </p:sp>
      <p:sp>
        <p:nvSpPr>
          <p:cNvPr id="3" name="Content Placeholder 2"/>
          <p:cNvSpPr>
            <a:spLocks noGrp="1"/>
          </p:cNvSpPr>
          <p:nvPr>
            <p:ph idx="1"/>
          </p:nvPr>
        </p:nvSpPr>
        <p:spPr/>
        <p:txBody>
          <a:bodyPr>
            <a:normAutofit/>
          </a:bodyPr>
          <a:lstStyle/>
          <a:p>
            <a:r>
              <a:rPr lang="en-US" sz="2800" dirty="0" smtClean="0"/>
              <a:t>Is used </a:t>
            </a:r>
            <a:r>
              <a:rPr lang="en-US" sz="2800" dirty="0"/>
              <a:t>for integrating with external systems by receiving asynchronous messages using JMS. Even though MDBs are part of the EJB </a:t>
            </a:r>
            <a:r>
              <a:rPr lang="en-US" sz="2800" dirty="0" smtClean="0"/>
              <a:t>specification.</a:t>
            </a:r>
          </a:p>
          <a:p>
            <a:r>
              <a:rPr lang="en-US" sz="2800" dirty="0"/>
              <a:t>MDBs usually delegate the business logic to session beans</a:t>
            </a:r>
          </a:p>
        </p:txBody>
      </p:sp>
      <p:sp>
        <p:nvSpPr>
          <p:cNvPr id="4" name="Slide Number Placeholder 3"/>
          <p:cNvSpPr>
            <a:spLocks noGrp="1"/>
          </p:cNvSpPr>
          <p:nvPr>
            <p:ph type="sldNum" sz="quarter" idx="12"/>
          </p:nvPr>
        </p:nvSpPr>
        <p:spPr/>
        <p:txBody>
          <a:bodyPr/>
          <a:lstStyle/>
          <a:p>
            <a:fld id="{096C2693-28D9-44D8-AB47-B3E969782C6A}" type="slidenum">
              <a:rPr lang="en-US" smtClean="0"/>
              <a:pPr/>
              <a:t>9</a:t>
            </a:fld>
            <a:endParaRPr lang="en-US"/>
          </a:p>
        </p:txBody>
      </p:sp>
    </p:spTree>
    <p:extLst>
      <p:ext uri="{BB962C8B-B14F-4D97-AF65-F5344CB8AC3E}">
        <p14:creationId xmlns="" xmlns:p14="http://schemas.microsoft.com/office/powerpoint/2010/main" val="17679387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511</TotalTime>
  <Words>3017</Words>
  <Application>Microsoft Office PowerPoint</Application>
  <PresentationFormat>Custom</PresentationFormat>
  <Paragraphs>357</Paragraphs>
  <Slides>41</Slides>
  <Notes>12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Facet</vt:lpstr>
      <vt:lpstr>Artwork</vt:lpstr>
      <vt:lpstr>Enterprise JAVA Bean</vt:lpstr>
      <vt:lpstr>Slide 2</vt:lpstr>
      <vt:lpstr>Enterprise JAVA Bean</vt:lpstr>
      <vt:lpstr>What Is an Enterprise Bean?</vt:lpstr>
      <vt:lpstr>Slide 5</vt:lpstr>
      <vt:lpstr>Benefits</vt:lpstr>
      <vt:lpstr>Types</vt:lpstr>
      <vt:lpstr>Session Bean</vt:lpstr>
      <vt:lpstr>Message-driven beans (MDBs)</vt:lpstr>
      <vt:lpstr>Services Given by the Container</vt:lpstr>
      <vt:lpstr>Services Given by the Container</vt:lpstr>
      <vt:lpstr>Services Given by the Container</vt:lpstr>
      <vt:lpstr>Services Given by the Container</vt:lpstr>
      <vt:lpstr>EJBs a set of service cannot create or manage </vt:lpstr>
      <vt:lpstr>EJB Lite</vt:lpstr>
      <vt:lpstr>Comparison Between EJB Lite and Full EJB</vt:lpstr>
      <vt:lpstr>EJB Specification Overview</vt:lpstr>
      <vt:lpstr>Writing Enterprise Java Beans</vt:lpstr>
      <vt:lpstr>Anatomy of an EJB</vt:lpstr>
      <vt:lpstr>Bean class has several types of business interfaces</vt:lpstr>
      <vt:lpstr>Remote, Local, and No-Interface Views</vt:lpstr>
      <vt:lpstr>EJB - Environment Setup</vt:lpstr>
      <vt:lpstr>Create Project</vt:lpstr>
      <vt:lpstr>Slide 24</vt:lpstr>
      <vt:lpstr>Slide 25</vt:lpstr>
      <vt:lpstr>EJB - Stateless Bean</vt:lpstr>
      <vt:lpstr> Steps required to create a stateless EJB</vt:lpstr>
      <vt:lpstr>Remote Interface</vt:lpstr>
      <vt:lpstr>Stateless EJB</vt:lpstr>
      <vt:lpstr>Enterprise JavaBean Architecture</vt:lpstr>
      <vt:lpstr>Enterprise JavaBeans</vt:lpstr>
      <vt:lpstr>EJB Server</vt:lpstr>
      <vt:lpstr>EJB Container</vt:lpstr>
      <vt:lpstr>Enterprise JavaBeans</vt:lpstr>
      <vt:lpstr>EJB Clients</vt:lpstr>
      <vt:lpstr>What’s Unique About EJB</vt:lpstr>
      <vt:lpstr>Entity Bean</vt:lpstr>
      <vt:lpstr>Comparing Session and Entity Beans</vt:lpstr>
      <vt:lpstr>EJB Persistence</vt:lpstr>
      <vt:lpstr>Bean Managed Persistence</vt:lpstr>
      <vt:lpstr>Container Managed Persistence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alok pandey</dc:creator>
  <cp:lastModifiedBy>ntc</cp:lastModifiedBy>
  <cp:revision>340</cp:revision>
  <dcterms:created xsi:type="dcterms:W3CDTF">2015-06-13T08:23:07Z</dcterms:created>
  <dcterms:modified xsi:type="dcterms:W3CDTF">2016-08-20T01:26:57Z</dcterms:modified>
</cp:coreProperties>
</file>