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65" r:id="rId2"/>
    <p:sldId id="258" r:id="rId3"/>
    <p:sldId id="267" r:id="rId4"/>
    <p:sldId id="268" r:id="rId5"/>
    <p:sldId id="269" r:id="rId6"/>
    <p:sldId id="290" r:id="rId7"/>
    <p:sldId id="282" r:id="rId8"/>
    <p:sldId id="283" r:id="rId9"/>
    <p:sldId id="284" r:id="rId10"/>
    <p:sldId id="285" r:id="rId11"/>
    <p:sldId id="286" r:id="rId12"/>
    <p:sldId id="287" r:id="rId13"/>
    <p:sldId id="288" r:id="rId14"/>
    <p:sldId id="289" r:id="rId15"/>
    <p:sldId id="271" r:id="rId16"/>
    <p:sldId id="272" r:id="rId17"/>
    <p:sldId id="273" r:id="rId18"/>
    <p:sldId id="274" r:id="rId19"/>
    <p:sldId id="275" r:id="rId20"/>
    <p:sldId id="276" r:id="rId21"/>
    <p:sldId id="277" r:id="rId22"/>
    <p:sldId id="278" r:id="rId23"/>
    <p:sldId id="279" r:id="rId24"/>
    <p:sldId id="280" r:id="rId25"/>
    <p:sldId id="281" r:id="rId26"/>
    <p:sldId id="291" r:id="rId27"/>
    <p:sldId id="292" r:id="rId28"/>
    <p:sldId id="293" r:id="rId29"/>
    <p:sldId id="294" r:id="rId30"/>
    <p:sldId id="295" r:id="rId31"/>
    <p:sldId id="296" r:id="rId32"/>
    <p:sldId id="297" r:id="rId33"/>
    <p:sldId id="298" r:id="rId34"/>
    <p:sldId id="299" r:id="rId35"/>
    <p:sldId id="300" r:id="rId36"/>
    <p:sldId id="27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875" autoAdjust="0"/>
  </p:normalViewPr>
  <p:slideViewPr>
    <p:cSldViewPr snapToGrid="0">
      <p:cViewPr varScale="1">
        <p:scale>
          <a:sx n="53" d="100"/>
          <a:sy n="53" d="100"/>
        </p:scale>
        <p:origin x="-1344"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59E51-B7D6-4284-BC11-1711B5A084BC}" type="datetimeFigureOut">
              <a:rPr lang="en-US" smtClean="0"/>
              <a:pPr/>
              <a:t>8/20/2016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AA8B2-1F80-43C9-9A78-8DEE1DA6F9D5}" type="slidenum">
              <a:rPr lang="en-US" smtClean="0"/>
              <a:pPr/>
              <a:t>‹#›</a:t>
            </a:fld>
            <a:endParaRPr lang="en-US"/>
          </a:p>
        </p:txBody>
      </p:sp>
    </p:spTree>
    <p:extLst>
      <p:ext uri="{BB962C8B-B14F-4D97-AF65-F5344CB8AC3E}">
        <p14:creationId xmlns="" xmlns:p14="http://schemas.microsoft.com/office/powerpoint/2010/main" val="2385045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smtClean="0">
                <a:solidFill>
                  <a:schemeClr val="tx1"/>
                </a:solidFill>
                <a:effectLst/>
                <a:latin typeface="+mn-lt"/>
                <a:ea typeface="+mn-ea"/>
                <a:cs typeface="+mn-cs"/>
              </a:rPr>
              <a:t>JavaServer</a:t>
            </a:r>
            <a:r>
              <a:rPr lang="en-US" sz="1200" b="0" i="0" kern="1200" dirty="0" smtClean="0">
                <a:solidFill>
                  <a:schemeClr val="tx1"/>
                </a:solidFill>
                <a:effectLst/>
                <a:latin typeface="+mn-lt"/>
                <a:ea typeface="+mn-ea"/>
                <a:cs typeface="+mn-cs"/>
              </a:rPr>
              <a:t> Faces (</a:t>
            </a:r>
            <a:r>
              <a:rPr lang="en-US" sz="1200" b="1" i="0" kern="1200" dirty="0" smtClean="0">
                <a:solidFill>
                  <a:schemeClr val="tx1"/>
                </a:solidFill>
                <a:effectLst/>
                <a:latin typeface="+mn-lt"/>
                <a:ea typeface="+mn-ea"/>
                <a:cs typeface="+mn-cs"/>
              </a:rPr>
              <a:t>JSF</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Java</a:t>
            </a:r>
            <a:r>
              <a:rPr lang="en-US" sz="1200" b="0" i="0" kern="1200" dirty="0" smtClean="0">
                <a:solidFill>
                  <a:schemeClr val="tx1"/>
                </a:solidFill>
                <a:effectLst/>
                <a:latin typeface="+mn-lt"/>
                <a:ea typeface="+mn-ea"/>
                <a:cs typeface="+mn-cs"/>
              </a:rPr>
              <a:t> specification for building component-based user interfaces for web applications. It was formalized as a standard through the </a:t>
            </a:r>
            <a:r>
              <a:rPr lang="en-US" sz="1200" b="1" i="0" kern="1200" dirty="0" smtClean="0">
                <a:solidFill>
                  <a:schemeClr val="tx1"/>
                </a:solidFill>
                <a:effectLst/>
                <a:latin typeface="+mn-lt"/>
                <a:ea typeface="+mn-ea"/>
                <a:cs typeface="+mn-cs"/>
              </a:rPr>
              <a:t>Java</a:t>
            </a:r>
            <a:r>
              <a:rPr lang="en-US" sz="1200" b="0" i="0" kern="1200" dirty="0" smtClean="0">
                <a:solidFill>
                  <a:schemeClr val="tx1"/>
                </a:solidFill>
                <a:effectLst/>
                <a:latin typeface="+mn-lt"/>
                <a:ea typeface="+mn-ea"/>
                <a:cs typeface="+mn-cs"/>
              </a:rPr>
              <a:t> Community Process and is part of the </a:t>
            </a:r>
            <a:r>
              <a:rPr lang="en-US" sz="1200" b="1" i="0" kern="1200" dirty="0" err="1" smtClean="0">
                <a:solidFill>
                  <a:schemeClr val="tx1"/>
                </a:solidFill>
                <a:effectLst/>
                <a:latin typeface="+mn-lt"/>
                <a:ea typeface="+mn-ea"/>
                <a:cs typeface="+mn-cs"/>
              </a:rPr>
              <a:t>Java</a:t>
            </a:r>
            <a:r>
              <a:rPr lang="en-US" sz="1200" b="0" i="0" kern="1200" dirty="0" err="1" smtClean="0">
                <a:solidFill>
                  <a:schemeClr val="tx1"/>
                </a:solidFill>
                <a:effectLst/>
                <a:latin typeface="+mn-lt"/>
                <a:ea typeface="+mn-ea"/>
                <a:cs typeface="+mn-cs"/>
              </a:rPr>
              <a:t>Platform</a:t>
            </a:r>
            <a:r>
              <a:rPr lang="en-US" sz="1200" b="0" i="0" kern="1200" dirty="0" smtClean="0">
                <a:solidFill>
                  <a:schemeClr val="tx1"/>
                </a:solidFill>
                <a:effectLst/>
                <a:latin typeface="+mn-lt"/>
                <a:ea typeface="+mn-ea"/>
                <a:cs typeface="+mn-cs"/>
              </a:rPr>
              <a:t>, Enterprise Edition.</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5</a:t>
            </a:fld>
            <a:endParaRPr lang="en-US"/>
          </a:p>
        </p:txBody>
      </p:sp>
    </p:spTree>
    <p:extLst>
      <p:ext uri="{BB962C8B-B14F-4D97-AF65-F5344CB8AC3E}">
        <p14:creationId xmlns="" xmlns:p14="http://schemas.microsoft.com/office/powerpoint/2010/main" val="1051679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First the HTTP requests coming to the server are delegated to the servlet container.</a:t>
            </a:r>
          </a:p>
          <a:p>
            <a:r>
              <a:rPr lang="en-US" dirty="0" smtClean="0"/>
              <a:t>2- The servlet container loads the servlet before invoking the service() method.</a:t>
            </a:r>
          </a:p>
          <a:p>
            <a:r>
              <a:rPr lang="en-US" dirty="0" smtClean="0"/>
              <a:t>3- Then the servlet container handles multiple requests by spawning multiple threads, each thread executing the service() method of a single instance of the servlet.</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23</a:t>
            </a:fld>
            <a:endParaRPr lang="en-US"/>
          </a:p>
        </p:txBody>
      </p:sp>
    </p:spTree>
    <p:extLst>
      <p:ext uri="{BB962C8B-B14F-4D97-AF65-F5344CB8AC3E}">
        <p14:creationId xmlns="" xmlns:p14="http://schemas.microsoft.com/office/powerpoint/2010/main" val="599761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Internationalization: This means enabling a web site to provide different versions of content translated into the visitor's language or nationality.</a:t>
            </a:r>
          </a:p>
          <a:p>
            <a:r>
              <a:rPr lang="en-US" dirty="0" smtClean="0"/>
              <a:t>Localization: This means adding resources to a web site to adapt it to a particular geographical or cultural region for example Hindi translation to a web site.</a:t>
            </a:r>
          </a:p>
          <a:p>
            <a:r>
              <a:rPr lang="en-US" dirty="0" smtClean="0"/>
              <a:t>locale: This is a particular cultural or geographical region. It is usually referred to as a language symbol followed by a country symbol which is separated by an underscore. For example "</a:t>
            </a:r>
            <a:r>
              <a:rPr lang="en-US" dirty="0" err="1" smtClean="0"/>
              <a:t>en_US</a:t>
            </a:r>
            <a:r>
              <a:rPr lang="en-US" dirty="0" smtClean="0"/>
              <a:t>" represents </a:t>
            </a:r>
            <a:r>
              <a:rPr lang="en-US" dirty="0" err="1" smtClean="0"/>
              <a:t>english</a:t>
            </a:r>
            <a:r>
              <a:rPr lang="en-US" dirty="0" smtClean="0"/>
              <a:t> locale for US.</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24</a:t>
            </a:fld>
            <a:endParaRPr lang="en-US"/>
          </a:p>
        </p:txBody>
      </p:sp>
    </p:spTree>
    <p:extLst>
      <p:ext uri="{BB962C8B-B14F-4D97-AF65-F5344CB8AC3E}">
        <p14:creationId xmlns="" xmlns:p14="http://schemas.microsoft.com/office/powerpoint/2010/main" val="687038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Java Server Pages often serve the same purpose as programs implemented using the Common Gateway Interface (CGI). But JSP offer several advantages in comparison with the CGI.</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28</a:t>
            </a:fld>
            <a:endParaRPr lang="en-US"/>
          </a:p>
        </p:txBody>
      </p:sp>
    </p:spTree>
    <p:extLst>
      <p:ext uri="{BB962C8B-B14F-4D97-AF65-F5344CB8AC3E}">
        <p14:creationId xmlns="" xmlns:p14="http://schemas.microsoft.com/office/powerpoint/2010/main" val="4192769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JSP container works with the Web server to provide the runtime environment and other services a JSP needs. It knows how to understand the special elements that are part of JSPs.</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31</a:t>
            </a:fld>
            <a:endParaRPr lang="en-US"/>
          </a:p>
        </p:txBody>
      </p:sp>
    </p:spTree>
    <p:extLst>
      <p:ext uri="{BB962C8B-B14F-4D97-AF65-F5344CB8AC3E}">
        <p14:creationId xmlns="" xmlns:p14="http://schemas.microsoft.com/office/powerpoint/2010/main" val="4218390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steps explain how the web server creates the web page using JSP:</a:t>
            </a:r>
          </a:p>
          <a:p>
            <a:r>
              <a:rPr lang="en-US" dirty="0" smtClean="0"/>
              <a:t>As with a normal page, our browser sends an HTTP request to the web server.</a:t>
            </a:r>
          </a:p>
          <a:p>
            <a:r>
              <a:rPr lang="en-US" dirty="0" smtClean="0"/>
              <a:t>The web server recognizes that the HTTP request is for a JSP page and forwards it to a JSP engine. This is done by using the URL or JSP page which ends with .</a:t>
            </a:r>
            <a:r>
              <a:rPr lang="en-US" dirty="0" err="1" smtClean="0"/>
              <a:t>jsp</a:t>
            </a:r>
            <a:r>
              <a:rPr lang="en-US" dirty="0" smtClean="0"/>
              <a:t> instead of .html.</a:t>
            </a:r>
          </a:p>
          <a:p>
            <a:r>
              <a:rPr lang="en-US" dirty="0" smtClean="0"/>
              <a:t>The JSP engine loads the JSP page from disk and converts it into a servlet content. This conversion is very simple in which all template text is converted to </a:t>
            </a:r>
            <a:r>
              <a:rPr lang="en-US" dirty="0" err="1" smtClean="0"/>
              <a:t>println</a:t>
            </a:r>
            <a:r>
              <a:rPr lang="en-US" dirty="0" smtClean="0"/>
              <a:t>( ) statements and all JSP elements are converted to Java code that implements the corresponding dynamic behavior of the page.</a:t>
            </a:r>
          </a:p>
          <a:p>
            <a:r>
              <a:rPr lang="en-US" dirty="0" smtClean="0"/>
              <a:t>The JSP engine compiles the servlet into an executable class and forwards the original request to a servlet engine.</a:t>
            </a:r>
          </a:p>
          <a:p>
            <a:r>
              <a:rPr lang="en-US" dirty="0" smtClean="0"/>
              <a:t>A part of the web server called the servlet engine loads the Servlet class and executes it. During execution, the servlet produces an output in HTML format, which the servlet engine passes to the web server inside an HTTP response.</a:t>
            </a:r>
          </a:p>
          <a:p>
            <a:r>
              <a:rPr lang="en-US" dirty="0" smtClean="0"/>
              <a:t>The web server forwards the HTTP response to our browser in terms of static HTML content.</a:t>
            </a:r>
          </a:p>
          <a:p>
            <a:r>
              <a:rPr lang="en-US" dirty="0" smtClean="0"/>
              <a:t>Finally web browser handles the dynamically generated HTML page inside the HTTP response exactly as if it were a static page.</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32</a:t>
            </a:fld>
            <a:endParaRPr lang="en-US"/>
          </a:p>
        </p:txBody>
      </p:sp>
    </p:spTree>
    <p:extLst>
      <p:ext uri="{BB962C8B-B14F-4D97-AF65-F5344CB8AC3E}">
        <p14:creationId xmlns="" xmlns:p14="http://schemas.microsoft.com/office/powerpoint/2010/main" val="3531708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JSP life cycle can be defined as the entire process from its creation till the destruction which is similar to a servlet life cycle with an additional step which is required to compile a JSP into servlet.</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33</a:t>
            </a:fld>
            <a:endParaRPr lang="en-US"/>
          </a:p>
        </p:txBody>
      </p:sp>
    </p:spTree>
    <p:extLst>
      <p:ext uri="{BB962C8B-B14F-4D97-AF65-F5344CB8AC3E}">
        <p14:creationId xmlns="" xmlns:p14="http://schemas.microsoft.com/office/powerpoint/2010/main" val="1351247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JSP life cycle can be defined as the entire process from its creation till the destruction which is similar to a servlet life cycle with an additional step which is required to compile a JSP into servlet.</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34</a:t>
            </a:fld>
            <a:endParaRPr lang="en-US"/>
          </a:p>
        </p:txBody>
      </p:sp>
    </p:spTree>
    <p:extLst>
      <p:ext uri="{BB962C8B-B14F-4D97-AF65-F5344CB8AC3E}">
        <p14:creationId xmlns="" xmlns:p14="http://schemas.microsoft.com/office/powerpoint/2010/main" val="2603887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 browser asks for a JSP, the JSP engine first checks to see whether it needs to compile the page. If the page has never been compiled, or if the JSP has been modified since it was last compiled, the JSP engine compiles the page.</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35</a:t>
            </a:fld>
            <a:endParaRPr lang="en-US"/>
          </a:p>
        </p:txBody>
      </p:sp>
    </p:spTree>
    <p:extLst>
      <p:ext uri="{BB962C8B-B14F-4D97-AF65-F5344CB8AC3E}">
        <p14:creationId xmlns="" xmlns:p14="http://schemas.microsoft.com/office/powerpoint/2010/main" val="305768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proceeding with this we should have a basic understanding of Java programming language, text editor and execution of programs etc. Because we are going to develop web based applications using JSF, so it will be good if we have understanding on other web technologies like, HTML, CSS, AJAX etc.</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7</a:t>
            </a:fld>
            <a:endParaRPr lang="en-US"/>
          </a:p>
        </p:txBody>
      </p:sp>
    </p:spTree>
    <p:extLst>
      <p:ext uri="{BB962C8B-B14F-4D97-AF65-F5344CB8AC3E}">
        <p14:creationId xmlns="" xmlns:p14="http://schemas.microsoft.com/office/powerpoint/2010/main" val="3457465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JSF reduces the effort in creating and maintaining applications which will run on a Java application server and will render application UI on to a target client</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9</a:t>
            </a:fld>
            <a:endParaRPr lang="en-US"/>
          </a:p>
        </p:txBody>
      </p:sp>
    </p:spTree>
    <p:extLst>
      <p:ext uri="{BB962C8B-B14F-4D97-AF65-F5344CB8AC3E}">
        <p14:creationId xmlns="" xmlns:p14="http://schemas.microsoft.com/office/powerpoint/2010/main" val="3791036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JavaBeans components as models containing application-specific functionality and data</a:t>
            </a:r>
          </a:p>
          <a:p>
            <a:r>
              <a:rPr lang="en-US" dirty="0" smtClean="0"/>
              <a:t>A custom tag library for representing event handlers and validators</a:t>
            </a:r>
          </a:p>
          <a:p>
            <a:r>
              <a:rPr lang="en-US" dirty="0" smtClean="0"/>
              <a:t>A custom tag library for rendering UI components</a:t>
            </a:r>
          </a:p>
          <a:p>
            <a:r>
              <a:rPr lang="en-US" dirty="0" smtClean="0"/>
              <a:t>UI components represented as </a:t>
            </a:r>
            <a:r>
              <a:rPr lang="en-US" dirty="0" err="1" smtClean="0"/>
              <a:t>stateful</a:t>
            </a:r>
            <a:r>
              <a:rPr lang="en-US" dirty="0" smtClean="0"/>
              <a:t> objects on the server</a:t>
            </a:r>
          </a:p>
          <a:p>
            <a:r>
              <a:rPr lang="en-US" dirty="0" smtClean="0"/>
              <a:t>Server-side helper classes</a:t>
            </a:r>
          </a:p>
          <a:p>
            <a:r>
              <a:rPr lang="en-US" dirty="0" smtClean="0"/>
              <a:t>Validators, event handlers, and navigation handlers</a:t>
            </a:r>
          </a:p>
          <a:p>
            <a:r>
              <a:rPr lang="en-US" dirty="0" smtClean="0"/>
              <a:t>Application configuration resource file for configuring application resources</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12</a:t>
            </a:fld>
            <a:endParaRPr lang="en-US"/>
          </a:p>
        </p:txBody>
      </p:sp>
    </p:spTree>
    <p:extLst>
      <p:ext uri="{BB962C8B-B14F-4D97-AF65-F5344CB8AC3E}">
        <p14:creationId xmlns="" xmlns:p14="http://schemas.microsoft.com/office/powerpoint/2010/main" val="72719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Restore view phase</a:t>
            </a:r>
          </a:p>
          <a:p>
            <a:r>
              <a:rPr lang="en-US" dirty="0" smtClean="0"/>
              <a:t>Apply request values phase; process events</a:t>
            </a:r>
          </a:p>
          <a:p>
            <a:r>
              <a:rPr lang="en-US" dirty="0" smtClean="0"/>
              <a:t>Process validations phase; process events</a:t>
            </a:r>
          </a:p>
          <a:p>
            <a:r>
              <a:rPr lang="en-US" dirty="0" smtClean="0"/>
              <a:t>Update model values phase; process events</a:t>
            </a:r>
          </a:p>
          <a:p>
            <a:r>
              <a:rPr lang="en-US" dirty="0" smtClean="0"/>
              <a:t>Invoke application phase; process events</a:t>
            </a:r>
          </a:p>
          <a:p>
            <a:r>
              <a:rPr lang="en-US" dirty="0" smtClean="0"/>
              <a:t>Render response phase</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13</a:t>
            </a:fld>
            <a:endParaRPr lang="en-US"/>
          </a:p>
        </p:txBody>
      </p:sp>
    </p:spTree>
    <p:extLst>
      <p:ext uri="{BB962C8B-B14F-4D97-AF65-F5344CB8AC3E}">
        <p14:creationId xmlns="" xmlns:p14="http://schemas.microsoft.com/office/powerpoint/2010/main" val="351656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assume you have good understanding of the Java programming language. It will be great if you have a basic understanding of web application and how internet works.</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16</a:t>
            </a:fld>
            <a:endParaRPr lang="en-US"/>
          </a:p>
        </p:txBody>
      </p:sp>
    </p:spTree>
    <p:extLst>
      <p:ext uri="{BB962C8B-B14F-4D97-AF65-F5344CB8AC3E}">
        <p14:creationId xmlns="" xmlns:p14="http://schemas.microsoft.com/office/powerpoint/2010/main" val="960912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Common Gateway Interface (CGI)</a:t>
            </a:r>
          </a:p>
          <a:p>
            <a:r>
              <a:rPr lang="en-US" dirty="0" smtClean="0"/>
              <a:t>The Java Remote Method Invocation (RMI) system allows an object running in one Java virtual machine to invoke methods on an object running in another Java virtual machine. RMI provides for remote communication between programs written in the Java programming language.</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17</a:t>
            </a:fld>
            <a:endParaRPr lang="en-US"/>
          </a:p>
        </p:txBody>
      </p:sp>
    </p:spTree>
    <p:extLst>
      <p:ext uri="{BB962C8B-B14F-4D97-AF65-F5344CB8AC3E}">
        <p14:creationId xmlns="" xmlns:p14="http://schemas.microsoft.com/office/powerpoint/2010/main" val="2749775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 Request Broker (ORB) </a:t>
            </a:r>
          </a:p>
          <a:p>
            <a:r>
              <a:rPr lang="en-US" dirty="0" smtClean="0"/>
              <a:t>Common Object Request Broker Architecture (CORBA) technology is the open standard for heterogeneous computing. CORBA complements the Java™ platform by providing a distributed object framework, services to support that framework, and interoperability with other languages. The Java platform complements CORBA by providing a portable, highly productive implementation environment, and a very robust platform. By combining the Java platform with CORBA and other key enterprise technologies, the Java Platform is the ultimate platform for distributed technology solutions.</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19</a:t>
            </a:fld>
            <a:endParaRPr lang="en-US"/>
          </a:p>
        </p:txBody>
      </p:sp>
    </p:spTree>
    <p:extLst>
      <p:ext uri="{BB962C8B-B14F-4D97-AF65-F5344CB8AC3E}">
        <p14:creationId xmlns="" xmlns:p14="http://schemas.microsoft.com/office/powerpoint/2010/main" val="3511936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Guise are master in it.</a:t>
            </a:r>
            <a:endParaRPr lang="en-US" dirty="0"/>
          </a:p>
        </p:txBody>
      </p:sp>
      <p:sp>
        <p:nvSpPr>
          <p:cNvPr id="4" name="Slide Number Placeholder 3"/>
          <p:cNvSpPr>
            <a:spLocks noGrp="1"/>
          </p:cNvSpPr>
          <p:nvPr>
            <p:ph type="sldNum" sz="quarter" idx="10"/>
          </p:nvPr>
        </p:nvSpPr>
        <p:spPr/>
        <p:txBody>
          <a:bodyPr/>
          <a:lstStyle/>
          <a:p>
            <a:fld id="{D8CAA8B2-1F80-43C9-9A78-8DEE1DA6F9D5}" type="slidenum">
              <a:rPr lang="en-US" smtClean="0"/>
              <a:pPr/>
              <a:t>21</a:t>
            </a:fld>
            <a:endParaRPr lang="en-US"/>
          </a:p>
        </p:txBody>
      </p:sp>
    </p:spTree>
    <p:extLst>
      <p:ext uri="{BB962C8B-B14F-4D97-AF65-F5344CB8AC3E}">
        <p14:creationId xmlns="" xmlns:p14="http://schemas.microsoft.com/office/powerpoint/2010/main" val="1832259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10066"/>
            <a:ext cx="12192000" cy="7516514"/>
            <a:chOff x="0" y="-110066"/>
            <a:chExt cx="12192000" cy="7516514"/>
          </a:xfrm>
        </p:grpSpPr>
        <p:cxnSp>
          <p:nvCxnSpPr>
            <p:cNvPr id="32" name="Straight Connector 31"/>
            <p:cNvCxnSpPr/>
            <p:nvPr/>
          </p:nvCxnSpPr>
          <p:spPr>
            <a:xfrm>
              <a:off x="10972800" y="-110066"/>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27" idx="5"/>
            </p:cNvCxnSpPr>
            <p:nvPr/>
          </p:nvCxnSpPr>
          <p:spPr>
            <a:xfrm flipH="1">
              <a:off x="8347260" y="6449681"/>
              <a:ext cx="3844740" cy="95676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10895556" y="-8467"/>
              <a:ext cx="129326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11928296" y="-8467"/>
              <a:ext cx="26370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1168009" y="6041362"/>
              <a:ext cx="1023991" cy="816638"/>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10898730" y="-8467"/>
              <a:ext cx="129009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1513792" y="-8467"/>
              <a:ext cx="67503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102742"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6D776CD9-EBF7-43A4-B9D5-3C1346F381B8}" type="datetime1">
              <a:rPr lang="en-US" smtClean="0"/>
              <a:t>8/20/2016</a:t>
            </a:fld>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6628700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8C47A74A-DD89-40D2-B10B-6E240A2C9E0B}"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788024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C1060C9-C716-419E-AF8E-41D611713A5A}"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15544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86DDDE8-BFA8-4D5F-BDEC-6AF085D76BD8}"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284516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72D94A2D-D042-473A-90B9-A4B276430735}"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041790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10AD0B24-EB3A-4B22-A330-18D5B3AF02AA}"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046859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603811CB-FB11-4655-9DBE-F68F3514FD3C}"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516169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06C1F7B2-5162-4196-8AF7-FD3B4DECB8AA}"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88938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0AE14531-474A-42E1-B985-37C9307DD187}"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908301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CC9DB58-F8FC-48D7-943C-2B2B849D30E3}" type="datetime1">
              <a:rPr lang="en-US" smtClean="0"/>
              <a:t>8/20/2016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07369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E99764C3-8A6B-4331-9FEA-7852F563F3D9}" type="datetime1">
              <a:rPr lang="en-US" smtClean="0"/>
              <a:t>8/20/2016</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5400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05245416-4FAF-4DAA-BC08-988464A7F71D}" type="datetime1">
              <a:rPr lang="en-US" smtClean="0"/>
              <a:t>8/20/2016</a:t>
            </a:fld>
            <a:endParaRPr lang="en-US"/>
          </a:p>
        </p:txBody>
      </p:sp>
      <p:sp>
        <p:nvSpPr>
          <p:cNvPr id="8" name="Footer Placeholder 7"/>
          <p:cNvSpPr>
            <a:spLocks noGrp="1"/>
          </p:cNvSpPr>
          <p:nvPr>
            <p:ph type="ftr" sz="quarter" idx="11"/>
          </p:nvPr>
        </p:nvSpPr>
        <p:spPr>
          <a:xfrm>
            <a:off x="677334" y="6041362"/>
            <a:ext cx="6297612"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47864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E3D474E9-F7A9-4E09-8FC2-722BD97F90F5}" type="datetime1">
              <a:rPr lang="en-US" smtClean="0"/>
              <a:t>8/20/2016</a:t>
            </a:fld>
            <a:endParaRPr lang="en-US"/>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249754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BD0C2F0D-E9C3-49BD-ABB3-1779691E6F66}" type="datetime1">
              <a:rPr lang="en-US" smtClean="0"/>
              <a:t>8/20/2016</a:t>
            </a:fld>
            <a:endParaRPr lang="en-US"/>
          </a:p>
        </p:txBody>
      </p:sp>
      <p:sp>
        <p:nvSpPr>
          <p:cNvPr id="3" name="Footer Placeholder 2"/>
          <p:cNvSpPr>
            <a:spLocks noGrp="1"/>
          </p:cNvSpPr>
          <p:nvPr>
            <p:ph type="ftr" sz="quarter" idx="11"/>
          </p:nvPr>
        </p:nvSpPr>
        <p:spPr>
          <a:xfrm>
            <a:off x="677334" y="6041362"/>
            <a:ext cx="6297612"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838949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04A5B0C2-BF7F-4CC9-9D07-A567D1B2DBC5}" type="datetime1">
              <a:rPr lang="en-US" smtClean="0"/>
              <a:t>8/20/2016</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7047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5F964013-544E-4715-A924-8FA75A31C794}" type="datetime1">
              <a:rPr lang="en-US" smtClean="0"/>
              <a:t>8/20/2016</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18519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 y="1807"/>
            <a:ext cx="12191999" cy="7126825"/>
            <a:chOff x="1" y="-8467"/>
            <a:chExt cx="12191999" cy="7126825"/>
          </a:xfrm>
        </p:grpSpPr>
        <p:cxnSp>
          <p:nvCxnSpPr>
            <p:cNvPr id="20" name="Straight Connector 19"/>
            <p:cNvCxnSpPr/>
            <p:nvPr/>
          </p:nvCxnSpPr>
          <p:spPr>
            <a:xfrm flipH="1">
              <a:off x="11193542" y="5866544"/>
              <a:ext cx="967010" cy="957134"/>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1290323" y="5219272"/>
              <a:ext cx="726165" cy="189908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11844152" y="-8467"/>
              <a:ext cx="344673"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11590866" y="-8467"/>
              <a:ext cx="601134"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11590866" y="5054884"/>
              <a:ext cx="601134" cy="1803115"/>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11537878" y="-8467"/>
              <a:ext cx="650947"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1513792" y="-8467"/>
              <a:ext cx="675032"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1528596" y="-8467"/>
              <a:ext cx="660228"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1003622" y="4458984"/>
              <a:ext cx="1185203" cy="2399016"/>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1" y="4013200"/>
              <a:ext cx="102742"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44150" y="167812"/>
            <a:ext cx="10757803" cy="66439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955497"/>
            <a:ext cx="10716480" cy="508586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974139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err="1" smtClean="0"/>
              <a:t>Plateform</a:t>
            </a:r>
            <a:r>
              <a:rPr lang="en-US" dirty="0" smtClean="0"/>
              <a:t> for Enterprise Solution: Java EE5</a:t>
            </a:r>
            <a:endParaRPr lang="en-US" dirty="0"/>
          </a:p>
        </p:txBody>
      </p:sp>
      <p:sp>
        <p:nvSpPr>
          <p:cNvPr id="3" name="Slide Number Placeholder 2"/>
          <p:cNvSpPr>
            <a:spLocks noGrp="1"/>
          </p:cNvSpPr>
          <p:nvPr>
            <p:ph type="sldNum" sz="quarter" idx="12"/>
          </p:nvPr>
        </p:nvSpPr>
        <p:spPr/>
        <p:txBody>
          <a:bodyPr/>
          <a:lstStyle/>
          <a:p>
            <a:fld id="{096C2693-28D9-44D8-AB47-B3E969782C6A}" type="slidenum">
              <a:rPr lang="en-US" smtClean="0"/>
              <a:pPr/>
              <a:t>1</a:t>
            </a:fld>
            <a:endParaRPr lang="en-US"/>
          </a:p>
        </p:txBody>
      </p:sp>
    </p:spTree>
    <p:extLst>
      <p:ext uri="{BB962C8B-B14F-4D97-AF65-F5344CB8AC3E}">
        <p14:creationId xmlns="" xmlns:p14="http://schemas.microsoft.com/office/powerpoint/2010/main" val="2254852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JSF UI component model</a:t>
            </a:r>
          </a:p>
        </p:txBody>
      </p:sp>
      <p:sp>
        <p:nvSpPr>
          <p:cNvPr id="3" name="Content Placeholder 2"/>
          <p:cNvSpPr>
            <a:spLocks noGrp="1"/>
          </p:cNvSpPr>
          <p:nvPr>
            <p:ph idx="1"/>
          </p:nvPr>
        </p:nvSpPr>
        <p:spPr/>
        <p:txBody>
          <a:bodyPr>
            <a:normAutofit/>
          </a:bodyPr>
          <a:lstStyle/>
          <a:p>
            <a:r>
              <a:rPr lang="en-US" sz="3200" dirty="0"/>
              <a:t>Core </a:t>
            </a:r>
            <a:r>
              <a:rPr lang="en-US" sz="3200" dirty="0" smtClean="0"/>
              <a:t>library</a:t>
            </a:r>
            <a:endParaRPr lang="en-US" sz="3200" dirty="0"/>
          </a:p>
          <a:p>
            <a:r>
              <a:rPr lang="en-US" sz="3200" dirty="0"/>
              <a:t>A set of base UI components - standard HTML input </a:t>
            </a:r>
            <a:r>
              <a:rPr lang="en-US" sz="3200" dirty="0" smtClean="0"/>
              <a:t>elements</a:t>
            </a:r>
            <a:endParaRPr lang="en-US" sz="3200" dirty="0"/>
          </a:p>
          <a:p>
            <a:r>
              <a:rPr lang="en-US" sz="3200" dirty="0"/>
              <a:t>Extension of the base UI components to create additional UI component libraries or to extend existing components</a:t>
            </a:r>
            <a:r>
              <a:rPr lang="en-US" sz="3200" dirty="0" smtClean="0"/>
              <a:t>.</a:t>
            </a:r>
            <a:endParaRPr lang="en-US" sz="3200" dirty="0"/>
          </a:p>
          <a:p>
            <a:r>
              <a:rPr lang="en-US" sz="3200" dirty="0"/>
              <a:t>Multiple rendering capabilities that enable JSF UI components to render themselves differently depending on the client types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10</a:t>
            </a:fld>
            <a:endParaRPr lang="en-US"/>
          </a:p>
        </p:txBody>
      </p:sp>
    </p:spTree>
    <p:extLst>
      <p:ext uri="{BB962C8B-B14F-4D97-AF65-F5344CB8AC3E}">
        <p14:creationId xmlns="" xmlns:p14="http://schemas.microsoft.com/office/powerpoint/2010/main" val="1322205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MVC Design Pattern?</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921924383"/>
              </p:ext>
            </p:extLst>
          </p:nvPr>
        </p:nvGraphicFramePr>
        <p:xfrm>
          <a:off x="677863" y="969743"/>
          <a:ext cx="10168328" cy="3785136"/>
        </p:xfrm>
        <a:graphic>
          <a:graphicData uri="http://schemas.openxmlformats.org/drawingml/2006/table">
            <a:tbl>
              <a:tblPr firstRow="1" bandRow="1">
                <a:tableStyleId>{5C22544A-7EE6-4342-B048-85BDC9FD1C3A}</a:tableStyleId>
              </a:tblPr>
              <a:tblGrid>
                <a:gridCol w="1772961"/>
                <a:gridCol w="8395367"/>
              </a:tblGrid>
              <a:tr h="946284">
                <a:tc>
                  <a:txBody>
                    <a:bodyPr/>
                    <a:lstStyle/>
                    <a:p>
                      <a:r>
                        <a:rPr lang="en-US" sz="2400" dirty="0" smtClean="0"/>
                        <a:t>Module</a:t>
                      </a:r>
                      <a:endParaRPr lang="en-US" sz="2400" dirty="0"/>
                    </a:p>
                  </a:txBody>
                  <a:tcPr/>
                </a:tc>
                <a:tc>
                  <a:txBody>
                    <a:bodyPr/>
                    <a:lstStyle/>
                    <a:p>
                      <a:r>
                        <a:rPr lang="en-US" sz="2400" dirty="0" smtClean="0"/>
                        <a:t>Description</a:t>
                      </a:r>
                      <a:endParaRPr lang="en-US" sz="2400" dirty="0"/>
                    </a:p>
                  </a:txBody>
                  <a:tcPr/>
                </a:tc>
              </a:tr>
              <a:tr h="946284">
                <a:tc>
                  <a:txBody>
                    <a:bodyPr/>
                    <a:lstStyle/>
                    <a:p>
                      <a:r>
                        <a:rPr lang="en-US" sz="2400" dirty="0" smtClean="0"/>
                        <a:t>Model</a:t>
                      </a:r>
                      <a:endParaRPr lang="en-US" sz="2400" dirty="0"/>
                    </a:p>
                  </a:txBody>
                  <a:tcPr/>
                </a:tc>
                <a:tc>
                  <a:txBody>
                    <a:bodyPr/>
                    <a:lstStyle/>
                    <a:p>
                      <a:r>
                        <a:rPr lang="en-US" sz="2400" dirty="0" smtClean="0"/>
                        <a:t>Carries Data and login</a:t>
                      </a:r>
                      <a:endParaRPr lang="en-US" sz="2400" dirty="0"/>
                    </a:p>
                  </a:txBody>
                  <a:tcPr/>
                </a:tc>
              </a:tr>
              <a:tr h="946284">
                <a:tc>
                  <a:txBody>
                    <a:bodyPr/>
                    <a:lstStyle/>
                    <a:p>
                      <a:r>
                        <a:rPr lang="en-US" sz="2400" dirty="0" smtClean="0"/>
                        <a:t>View</a:t>
                      </a:r>
                      <a:endParaRPr lang="en-US" sz="2400" dirty="0"/>
                    </a:p>
                  </a:txBody>
                  <a:tcPr/>
                </a:tc>
                <a:tc>
                  <a:txBody>
                    <a:bodyPr/>
                    <a:lstStyle/>
                    <a:p>
                      <a:r>
                        <a:rPr lang="en-US" sz="2400" dirty="0" smtClean="0"/>
                        <a:t>Shows User Interface</a:t>
                      </a:r>
                      <a:endParaRPr lang="en-US" sz="2400" dirty="0"/>
                    </a:p>
                  </a:txBody>
                  <a:tcPr/>
                </a:tc>
              </a:tr>
              <a:tr h="946284">
                <a:tc>
                  <a:txBody>
                    <a:bodyPr/>
                    <a:lstStyle/>
                    <a:p>
                      <a:r>
                        <a:rPr lang="en-US" sz="2400" dirty="0" smtClean="0"/>
                        <a:t>Controller</a:t>
                      </a:r>
                      <a:endParaRPr lang="en-US" sz="2400" dirty="0"/>
                    </a:p>
                  </a:txBody>
                  <a:tcPr/>
                </a:tc>
                <a:tc>
                  <a:txBody>
                    <a:bodyPr/>
                    <a:lstStyle/>
                    <a:p>
                      <a:r>
                        <a:rPr lang="en-US" sz="2400" dirty="0" smtClean="0"/>
                        <a:t>Handles processing of an application</a:t>
                      </a:r>
                      <a:endParaRPr lang="en-US" sz="2400" dirty="0"/>
                    </a:p>
                  </a:txBody>
                  <a:tcPr/>
                </a:tc>
              </a:tr>
            </a:tbl>
          </a:graphicData>
        </a:graphic>
      </p:graphicFrame>
      <p:sp>
        <p:nvSpPr>
          <p:cNvPr id="5" name="Slide Number Placeholder 4"/>
          <p:cNvSpPr>
            <a:spLocks noGrp="1"/>
          </p:cNvSpPr>
          <p:nvPr>
            <p:ph type="sldNum" sz="quarter" idx="12"/>
          </p:nvPr>
        </p:nvSpPr>
        <p:spPr/>
        <p:txBody>
          <a:bodyPr/>
          <a:lstStyle/>
          <a:p>
            <a:fld id="{096C2693-28D9-44D8-AB47-B3E969782C6A}" type="slidenum">
              <a:rPr lang="en-US" smtClean="0"/>
              <a:pPr/>
              <a:t>11</a:t>
            </a:fld>
            <a:endParaRPr lang="en-US"/>
          </a:p>
        </p:txBody>
      </p:sp>
    </p:spTree>
    <p:extLst>
      <p:ext uri="{BB962C8B-B14F-4D97-AF65-F5344CB8AC3E}">
        <p14:creationId xmlns="" xmlns:p14="http://schemas.microsoft.com/office/powerpoint/2010/main" val="1032305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JSF Architecture</a:t>
            </a: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689050" y="971941"/>
            <a:ext cx="9971353" cy="5555468"/>
          </a:xfrm>
        </p:spPr>
      </p:pic>
      <p:sp>
        <p:nvSpPr>
          <p:cNvPr id="5" name="Slide Number Placeholder 4"/>
          <p:cNvSpPr>
            <a:spLocks noGrp="1"/>
          </p:cNvSpPr>
          <p:nvPr>
            <p:ph type="sldNum" sz="quarter" idx="12"/>
          </p:nvPr>
        </p:nvSpPr>
        <p:spPr/>
        <p:txBody>
          <a:bodyPr/>
          <a:lstStyle/>
          <a:p>
            <a:fld id="{096C2693-28D9-44D8-AB47-B3E969782C6A}" type="slidenum">
              <a:rPr lang="en-US" smtClean="0"/>
              <a:pPr/>
              <a:t>12</a:t>
            </a:fld>
            <a:endParaRPr lang="en-US"/>
          </a:p>
        </p:txBody>
      </p:sp>
    </p:spTree>
    <p:extLst>
      <p:ext uri="{BB962C8B-B14F-4D97-AF65-F5344CB8AC3E}">
        <p14:creationId xmlns="" xmlns:p14="http://schemas.microsoft.com/office/powerpoint/2010/main" val="606439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JSF - Life Cycle</a:t>
            </a: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291631" y="1072686"/>
            <a:ext cx="11825874" cy="4582526"/>
          </a:xfrm>
        </p:spPr>
      </p:pic>
      <p:sp>
        <p:nvSpPr>
          <p:cNvPr id="5" name="Slide Number Placeholder 4"/>
          <p:cNvSpPr>
            <a:spLocks noGrp="1"/>
          </p:cNvSpPr>
          <p:nvPr>
            <p:ph type="sldNum" sz="quarter" idx="12"/>
          </p:nvPr>
        </p:nvSpPr>
        <p:spPr/>
        <p:txBody>
          <a:bodyPr/>
          <a:lstStyle/>
          <a:p>
            <a:fld id="{096C2693-28D9-44D8-AB47-B3E969782C6A}" type="slidenum">
              <a:rPr lang="en-US" smtClean="0"/>
              <a:pPr/>
              <a:t>13</a:t>
            </a:fld>
            <a:endParaRPr lang="en-US"/>
          </a:p>
        </p:txBody>
      </p:sp>
    </p:spTree>
    <p:extLst>
      <p:ext uri="{BB962C8B-B14F-4D97-AF65-F5344CB8AC3E}">
        <p14:creationId xmlns="" xmlns:p14="http://schemas.microsoft.com/office/powerpoint/2010/main" val="670655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a:t>Servlets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14</a:t>
            </a:fld>
            <a:endParaRPr lang="en-US"/>
          </a:p>
        </p:txBody>
      </p:sp>
    </p:spTree>
    <p:extLst>
      <p:ext uri="{BB962C8B-B14F-4D97-AF65-F5344CB8AC3E}">
        <p14:creationId xmlns="" xmlns:p14="http://schemas.microsoft.com/office/powerpoint/2010/main" val="4203378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Servlets</a:t>
            </a:r>
          </a:p>
        </p:txBody>
      </p:sp>
      <p:sp>
        <p:nvSpPr>
          <p:cNvPr id="3" name="Content Placeholder 2"/>
          <p:cNvSpPr>
            <a:spLocks noGrp="1"/>
          </p:cNvSpPr>
          <p:nvPr>
            <p:ph idx="1"/>
          </p:nvPr>
        </p:nvSpPr>
        <p:spPr/>
        <p:txBody>
          <a:bodyPr>
            <a:normAutofit/>
          </a:bodyPr>
          <a:lstStyle/>
          <a:p>
            <a:r>
              <a:rPr lang="en-US" sz="3600" dirty="0"/>
              <a:t>Servlets provide a component-based, platform-independent method for building Web-based applications, without the performance limitations of CGI programs</a:t>
            </a:r>
            <a:r>
              <a:rPr lang="en-US" sz="3600" dirty="0" smtClean="0"/>
              <a:t>.</a:t>
            </a:r>
          </a:p>
          <a:p>
            <a:pPr marL="0" indent="0">
              <a:buNone/>
            </a:pPr>
            <a:endParaRPr lang="en-US" sz="3600" dirty="0" smtClean="0"/>
          </a:p>
          <a:p>
            <a:r>
              <a:rPr lang="en-US" sz="3600" dirty="0" smtClean="0"/>
              <a:t>Servlets </a:t>
            </a:r>
            <a:r>
              <a:rPr lang="en-US" sz="3600" dirty="0"/>
              <a:t>have access to the entire family of Java APIs, including the JDBC API to access enterprise databases.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15</a:t>
            </a:fld>
            <a:endParaRPr lang="en-US"/>
          </a:p>
        </p:txBody>
      </p:sp>
    </p:spTree>
    <p:extLst>
      <p:ext uri="{BB962C8B-B14F-4D97-AF65-F5344CB8AC3E}">
        <p14:creationId xmlns="" xmlns:p14="http://schemas.microsoft.com/office/powerpoint/2010/main" val="4001006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Servlets?</a:t>
            </a:r>
          </a:p>
        </p:txBody>
      </p:sp>
      <p:sp>
        <p:nvSpPr>
          <p:cNvPr id="3" name="Content Placeholder 2"/>
          <p:cNvSpPr>
            <a:spLocks noGrp="1"/>
          </p:cNvSpPr>
          <p:nvPr>
            <p:ph idx="1"/>
          </p:nvPr>
        </p:nvSpPr>
        <p:spPr/>
        <p:txBody>
          <a:bodyPr>
            <a:normAutofit/>
          </a:bodyPr>
          <a:lstStyle/>
          <a:p>
            <a:r>
              <a:rPr lang="en-US" sz="3200" dirty="0"/>
              <a:t>Java Servlets are programs that run on a Web or Application server and act as a middle layer between a request coming from a Web browser or other HTTP client and databases or applications on the HTTP server</a:t>
            </a:r>
            <a:r>
              <a:rPr lang="en-US" sz="3200" dirty="0" smtClean="0"/>
              <a:t>.</a:t>
            </a:r>
          </a:p>
          <a:p>
            <a:r>
              <a:rPr lang="en-US" sz="3200" dirty="0"/>
              <a:t>Using Servlets, </a:t>
            </a:r>
            <a:r>
              <a:rPr lang="en-US" sz="3200" dirty="0" smtClean="0"/>
              <a:t>we can </a:t>
            </a:r>
            <a:r>
              <a:rPr lang="en-US" sz="3200" dirty="0"/>
              <a:t>collect input from users through web page forms, present records from a database or another source, and create web pages dynamically.</a:t>
            </a:r>
          </a:p>
        </p:txBody>
      </p:sp>
      <p:sp>
        <p:nvSpPr>
          <p:cNvPr id="4" name="Slide Number Placeholder 3"/>
          <p:cNvSpPr>
            <a:spLocks noGrp="1"/>
          </p:cNvSpPr>
          <p:nvPr>
            <p:ph type="sldNum" sz="quarter" idx="12"/>
          </p:nvPr>
        </p:nvSpPr>
        <p:spPr/>
        <p:txBody>
          <a:bodyPr/>
          <a:lstStyle/>
          <a:p>
            <a:fld id="{096C2693-28D9-44D8-AB47-B3E969782C6A}" type="slidenum">
              <a:rPr lang="en-US" smtClean="0"/>
              <a:pPr/>
              <a:t>16</a:t>
            </a:fld>
            <a:endParaRPr lang="en-US"/>
          </a:p>
        </p:txBody>
      </p:sp>
    </p:spTree>
    <p:extLst>
      <p:ext uri="{BB962C8B-B14F-4D97-AF65-F5344CB8AC3E}">
        <p14:creationId xmlns="" xmlns:p14="http://schemas.microsoft.com/office/powerpoint/2010/main" val="1536835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Servlets advantages in comparison with the CGI</a:t>
            </a:r>
          </a:p>
        </p:txBody>
      </p:sp>
      <p:sp>
        <p:nvSpPr>
          <p:cNvPr id="3" name="Content Placeholder 2"/>
          <p:cNvSpPr>
            <a:spLocks noGrp="1"/>
          </p:cNvSpPr>
          <p:nvPr>
            <p:ph idx="1"/>
          </p:nvPr>
        </p:nvSpPr>
        <p:spPr/>
        <p:txBody>
          <a:bodyPr>
            <a:noAutofit/>
          </a:bodyPr>
          <a:lstStyle/>
          <a:p>
            <a:r>
              <a:rPr lang="en-US" sz="2600" dirty="0"/>
              <a:t>Performance is significantly better</a:t>
            </a:r>
            <a:r>
              <a:rPr lang="en-US" sz="2600" dirty="0" smtClean="0"/>
              <a:t>.</a:t>
            </a:r>
            <a:endParaRPr lang="en-US" sz="2600" dirty="0"/>
          </a:p>
          <a:p>
            <a:r>
              <a:rPr lang="en-US" sz="2600" dirty="0"/>
              <a:t>Servlets execute within the address space of a Web server. It is not necessary to create a separate process to handle each client request</a:t>
            </a:r>
            <a:r>
              <a:rPr lang="en-US" sz="2600" dirty="0" smtClean="0"/>
              <a:t>.</a:t>
            </a:r>
            <a:endParaRPr lang="en-US" sz="2600" dirty="0"/>
          </a:p>
          <a:p>
            <a:r>
              <a:rPr lang="en-US" sz="2600" dirty="0"/>
              <a:t>Servlets are platform-independent because they are written in Java</a:t>
            </a:r>
            <a:r>
              <a:rPr lang="en-US" sz="2600" dirty="0" smtClean="0"/>
              <a:t>.</a:t>
            </a:r>
            <a:endParaRPr lang="en-US" sz="2600" dirty="0"/>
          </a:p>
          <a:p>
            <a:r>
              <a:rPr lang="en-US" sz="2600" dirty="0"/>
              <a:t>Java security manager on the server enforces a set of restrictions to protect the resources on a server machine. So servlets are trusted</a:t>
            </a:r>
            <a:r>
              <a:rPr lang="en-US" sz="2600" dirty="0" smtClean="0"/>
              <a:t>.</a:t>
            </a:r>
            <a:endParaRPr lang="en-US" sz="2600" dirty="0"/>
          </a:p>
          <a:p>
            <a:r>
              <a:rPr lang="en-US" sz="2600" dirty="0"/>
              <a:t>The full functionality of the Java class libraries is available to a servlet. It can communicate with applets, databases, or other software via the sockets and RMI mechanisms that you have seen already.</a:t>
            </a:r>
          </a:p>
        </p:txBody>
      </p:sp>
      <p:sp>
        <p:nvSpPr>
          <p:cNvPr id="4" name="Slide Number Placeholder 3"/>
          <p:cNvSpPr>
            <a:spLocks noGrp="1"/>
          </p:cNvSpPr>
          <p:nvPr>
            <p:ph type="sldNum" sz="quarter" idx="12"/>
          </p:nvPr>
        </p:nvSpPr>
        <p:spPr/>
        <p:txBody>
          <a:bodyPr/>
          <a:lstStyle/>
          <a:p>
            <a:fld id="{096C2693-28D9-44D8-AB47-B3E969782C6A}" type="slidenum">
              <a:rPr lang="en-US" smtClean="0"/>
              <a:pPr/>
              <a:t>17</a:t>
            </a:fld>
            <a:endParaRPr lang="en-US"/>
          </a:p>
        </p:txBody>
      </p:sp>
    </p:spTree>
    <p:extLst>
      <p:ext uri="{BB962C8B-B14F-4D97-AF65-F5344CB8AC3E}">
        <p14:creationId xmlns="" xmlns:p14="http://schemas.microsoft.com/office/powerpoint/2010/main" val="1448948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Servlets Architecture</a:t>
            </a:r>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385227" y="1137920"/>
            <a:ext cx="8419955" cy="5457886"/>
          </a:xfrm>
        </p:spPr>
      </p:pic>
      <p:sp>
        <p:nvSpPr>
          <p:cNvPr id="5" name="Slide Number Placeholder 4"/>
          <p:cNvSpPr>
            <a:spLocks noGrp="1"/>
          </p:cNvSpPr>
          <p:nvPr>
            <p:ph type="sldNum" sz="quarter" idx="12"/>
          </p:nvPr>
        </p:nvSpPr>
        <p:spPr/>
        <p:txBody>
          <a:bodyPr/>
          <a:lstStyle/>
          <a:p>
            <a:fld id="{096C2693-28D9-44D8-AB47-B3E969782C6A}" type="slidenum">
              <a:rPr lang="en-US" smtClean="0"/>
              <a:pPr/>
              <a:t>18</a:t>
            </a:fld>
            <a:endParaRPr lang="en-US"/>
          </a:p>
        </p:txBody>
      </p:sp>
    </p:spTree>
    <p:extLst>
      <p:ext uri="{BB962C8B-B14F-4D97-AF65-F5344CB8AC3E}">
        <p14:creationId xmlns="" xmlns:p14="http://schemas.microsoft.com/office/powerpoint/2010/main" val="143007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Servlets Tasks</a:t>
            </a:r>
          </a:p>
        </p:txBody>
      </p:sp>
      <p:sp>
        <p:nvSpPr>
          <p:cNvPr id="3" name="Content Placeholder 2"/>
          <p:cNvSpPr>
            <a:spLocks noGrp="1"/>
          </p:cNvSpPr>
          <p:nvPr>
            <p:ph idx="1"/>
          </p:nvPr>
        </p:nvSpPr>
        <p:spPr/>
        <p:txBody>
          <a:bodyPr>
            <a:noAutofit/>
          </a:bodyPr>
          <a:lstStyle/>
          <a:p>
            <a:r>
              <a:rPr lang="en-US" sz="2200" dirty="0"/>
              <a:t>Read the explicit data sent by the clients (browsers). This includes an HTML form on a Web page or it could also come from an applet or a custom HTTP client program</a:t>
            </a:r>
            <a:r>
              <a:rPr lang="en-US" sz="2200" dirty="0" smtClean="0"/>
              <a:t>.</a:t>
            </a:r>
            <a:endParaRPr lang="en-US" sz="2200" dirty="0"/>
          </a:p>
          <a:p>
            <a:r>
              <a:rPr lang="en-US" sz="2200" dirty="0"/>
              <a:t>Read the implicit HTTP request data sent by the clients (browsers). This includes cookies, media types and compression schemes the browser understands, and so forth</a:t>
            </a:r>
            <a:r>
              <a:rPr lang="en-US" sz="2200" dirty="0" smtClean="0"/>
              <a:t>.</a:t>
            </a:r>
            <a:endParaRPr lang="en-US" sz="2200" dirty="0"/>
          </a:p>
          <a:p>
            <a:r>
              <a:rPr lang="en-US" sz="2200" dirty="0"/>
              <a:t>Process the data and generate the results. This process may require talking to a database, executing an RMI or CORBA call, invoking a Web service, or computing the response directly</a:t>
            </a:r>
            <a:r>
              <a:rPr lang="en-US" sz="2200" dirty="0" smtClean="0"/>
              <a:t>.</a:t>
            </a:r>
            <a:endParaRPr lang="en-US" sz="2200" dirty="0"/>
          </a:p>
          <a:p>
            <a:r>
              <a:rPr lang="en-US" sz="2200" dirty="0"/>
              <a:t>Send the explicit data (i.e., the document) to the clients (browsers). This document can be sent in a variety of formats, including text (HTML or XML), binary (GIF images), Excel, etc</a:t>
            </a:r>
            <a:r>
              <a:rPr lang="en-US" sz="2200" dirty="0" smtClean="0"/>
              <a:t>.</a:t>
            </a:r>
            <a:endParaRPr lang="en-US" sz="2200" dirty="0"/>
          </a:p>
          <a:p>
            <a:r>
              <a:rPr lang="en-US" sz="2200" dirty="0"/>
              <a:t>Send the implicit HTTP response to the clients (browsers). This includes telling the browsers or other clients what type of document is being returned (e.g., HTML), setting cookies and caching parameters, and other such tasks.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19</a:t>
            </a:fld>
            <a:endParaRPr lang="en-US"/>
          </a:p>
        </p:txBody>
      </p:sp>
    </p:spTree>
    <p:extLst>
      <p:ext uri="{BB962C8B-B14F-4D97-AF65-F5344CB8AC3E}">
        <p14:creationId xmlns="" xmlns:p14="http://schemas.microsoft.com/office/powerpoint/2010/main" val="3258092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Platform for Enterprise Solutions : JAVA EE5:</a:t>
            </a:r>
          </a:p>
        </p:txBody>
      </p:sp>
      <p:sp>
        <p:nvSpPr>
          <p:cNvPr id="3" name="Content Placeholder 2"/>
          <p:cNvSpPr>
            <a:spLocks noGrp="1"/>
          </p:cNvSpPr>
          <p:nvPr>
            <p:ph idx="1"/>
          </p:nvPr>
        </p:nvSpPr>
        <p:spPr/>
        <p:txBody>
          <a:bodyPr>
            <a:noAutofit/>
          </a:bodyPr>
          <a:lstStyle/>
          <a:p>
            <a:r>
              <a:rPr lang="en-US" sz="2600" dirty="0" smtClean="0"/>
              <a:t>What is Java EE ?</a:t>
            </a:r>
          </a:p>
          <a:p>
            <a:pPr lvl="1"/>
            <a:r>
              <a:rPr lang="en-US" sz="2600" dirty="0" smtClean="0"/>
              <a:t>JEE is actually a collection of technologies and APIs for the Java platform designed to support "Enterprise" Applications which can generally be classed as large-scale, distributed, transactional and highly-available applications designed to support mission-critical business requirements.</a:t>
            </a:r>
          </a:p>
          <a:p>
            <a:pPr lvl="1"/>
            <a:r>
              <a:rPr lang="en-US" sz="2600" dirty="0" smtClean="0"/>
              <a:t>In terms of what an employee is looking for in specific techs, it is quite hard to say, because the playing field has kept changing over the last five years. It really is about the class of problems that are being solved more than anything else. Transactions and distribution are key.</a:t>
            </a:r>
            <a:endParaRPr lang="en-US" sz="2600" dirty="0"/>
          </a:p>
        </p:txBody>
      </p:sp>
      <p:sp>
        <p:nvSpPr>
          <p:cNvPr id="4" name="Slide Number Placeholder 3"/>
          <p:cNvSpPr>
            <a:spLocks noGrp="1"/>
          </p:cNvSpPr>
          <p:nvPr>
            <p:ph type="sldNum" sz="quarter" idx="12"/>
          </p:nvPr>
        </p:nvSpPr>
        <p:spPr/>
        <p:txBody>
          <a:bodyPr/>
          <a:lstStyle/>
          <a:p>
            <a:fld id="{096C2693-28D9-44D8-AB47-B3E969782C6A}" type="slidenum">
              <a:rPr lang="en-US" smtClean="0"/>
              <a:pPr/>
              <a:t>2</a:t>
            </a:fld>
            <a:endParaRPr lang="en-US"/>
          </a:p>
        </p:txBody>
      </p:sp>
    </p:spTree>
    <p:extLst>
      <p:ext uri="{BB962C8B-B14F-4D97-AF65-F5344CB8AC3E}">
        <p14:creationId xmlns="" xmlns:p14="http://schemas.microsoft.com/office/powerpoint/2010/main" val="183363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Servlets Packages</a:t>
            </a:r>
          </a:p>
        </p:txBody>
      </p:sp>
      <p:sp>
        <p:nvSpPr>
          <p:cNvPr id="3" name="Content Placeholder 2"/>
          <p:cNvSpPr>
            <a:spLocks noGrp="1"/>
          </p:cNvSpPr>
          <p:nvPr>
            <p:ph idx="1"/>
          </p:nvPr>
        </p:nvSpPr>
        <p:spPr/>
        <p:txBody>
          <a:bodyPr>
            <a:normAutofit/>
          </a:bodyPr>
          <a:lstStyle/>
          <a:p>
            <a:r>
              <a:rPr lang="en-US" sz="3200" dirty="0"/>
              <a:t>Java Servlets are Java classes run by a web server that has an interpreter that supports the Java Servlet specification</a:t>
            </a:r>
            <a:r>
              <a:rPr lang="en-US" sz="3200" dirty="0" smtClean="0"/>
              <a:t>.</a:t>
            </a:r>
            <a:endParaRPr lang="en-US" sz="3200" dirty="0"/>
          </a:p>
          <a:p>
            <a:r>
              <a:rPr lang="en-US" sz="3200" dirty="0"/>
              <a:t>Servlets can be created using the </a:t>
            </a:r>
            <a:r>
              <a:rPr lang="en-US" sz="3200" dirty="0" err="1"/>
              <a:t>javax.servlet</a:t>
            </a:r>
            <a:r>
              <a:rPr lang="en-US" sz="3200" dirty="0"/>
              <a:t> and </a:t>
            </a:r>
            <a:r>
              <a:rPr lang="en-US" sz="3200" dirty="0" err="1"/>
              <a:t>javax.servlet.http</a:t>
            </a:r>
            <a:r>
              <a:rPr lang="en-US" sz="3200" dirty="0"/>
              <a:t> packages, which are a standard part of the Java's enterprise edition, an expanded version of the Java class library that supports large-scale development projects.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20</a:t>
            </a:fld>
            <a:endParaRPr lang="en-US"/>
          </a:p>
        </p:txBody>
      </p:sp>
    </p:spTree>
    <p:extLst>
      <p:ext uri="{BB962C8B-B14F-4D97-AF65-F5344CB8AC3E}">
        <p14:creationId xmlns="" xmlns:p14="http://schemas.microsoft.com/office/powerpoint/2010/main" val="2638077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 Development environment setup</a:t>
            </a:r>
          </a:p>
        </p:txBody>
      </p:sp>
      <p:sp>
        <p:nvSpPr>
          <p:cNvPr id="3" name="Content Placeholder 2"/>
          <p:cNvSpPr>
            <a:spLocks noGrp="1"/>
          </p:cNvSpPr>
          <p:nvPr>
            <p:ph idx="1"/>
          </p:nvPr>
        </p:nvSpPr>
        <p:spPr/>
        <p:txBody>
          <a:bodyPr>
            <a:normAutofit/>
          </a:bodyPr>
          <a:lstStyle/>
          <a:p>
            <a:pPr marL="0" indent="0" algn="ctr">
              <a:buNone/>
            </a:pPr>
            <a:r>
              <a:rPr lang="en-US" sz="4400" dirty="0"/>
              <a:t>Setting up Java Development Kit</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21</a:t>
            </a:fld>
            <a:endParaRPr lang="en-US"/>
          </a:p>
        </p:txBody>
      </p:sp>
    </p:spTree>
    <p:extLst>
      <p:ext uri="{BB962C8B-B14F-4D97-AF65-F5344CB8AC3E}">
        <p14:creationId xmlns="" xmlns:p14="http://schemas.microsoft.com/office/powerpoint/2010/main" val="249164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 </a:t>
            </a:r>
            <a:r>
              <a:rPr lang="en-US" dirty="0" smtClean="0"/>
              <a:t>life </a:t>
            </a:r>
            <a:r>
              <a:rPr lang="en-US" dirty="0"/>
              <a:t>cycle</a:t>
            </a:r>
          </a:p>
        </p:txBody>
      </p:sp>
      <p:sp>
        <p:nvSpPr>
          <p:cNvPr id="3" name="Content Placeholder 2"/>
          <p:cNvSpPr>
            <a:spLocks noGrp="1"/>
          </p:cNvSpPr>
          <p:nvPr>
            <p:ph idx="1"/>
          </p:nvPr>
        </p:nvSpPr>
        <p:spPr/>
        <p:txBody>
          <a:bodyPr>
            <a:normAutofit/>
          </a:bodyPr>
          <a:lstStyle/>
          <a:p>
            <a:r>
              <a:rPr lang="en-US" sz="3200" dirty="0" smtClean="0"/>
              <a:t>It is </a:t>
            </a:r>
            <a:r>
              <a:rPr lang="en-US" sz="3200" dirty="0"/>
              <a:t>initialized by calling the </a:t>
            </a:r>
            <a:r>
              <a:rPr lang="en-US" sz="3200" dirty="0" err="1"/>
              <a:t>init</a:t>
            </a:r>
            <a:r>
              <a:rPr lang="en-US" sz="3200" dirty="0"/>
              <a:t> () method</a:t>
            </a:r>
            <a:r>
              <a:rPr lang="en-US" sz="3200" dirty="0" smtClean="0"/>
              <a:t>.</a:t>
            </a:r>
            <a:endParaRPr lang="en-US" sz="3200" dirty="0"/>
          </a:p>
          <a:p>
            <a:r>
              <a:rPr lang="en-US" sz="3200" dirty="0" smtClean="0"/>
              <a:t>It calls </a:t>
            </a:r>
            <a:r>
              <a:rPr lang="en-US" sz="3200" dirty="0"/>
              <a:t>service() method to process a client's request</a:t>
            </a:r>
            <a:r>
              <a:rPr lang="en-US" sz="3200" dirty="0" smtClean="0"/>
              <a:t>.</a:t>
            </a:r>
            <a:endParaRPr lang="en-US" sz="3200" dirty="0"/>
          </a:p>
          <a:p>
            <a:r>
              <a:rPr lang="en-US" sz="3200" dirty="0" smtClean="0"/>
              <a:t>It is </a:t>
            </a:r>
            <a:r>
              <a:rPr lang="en-US" sz="3200" dirty="0"/>
              <a:t>terminated by calling the destroy() method</a:t>
            </a:r>
            <a:r>
              <a:rPr lang="en-US" sz="3200" dirty="0" smtClean="0"/>
              <a:t>.</a:t>
            </a:r>
            <a:endParaRPr lang="en-US" sz="3200" dirty="0"/>
          </a:p>
          <a:p>
            <a:r>
              <a:rPr lang="en-US" sz="3200" dirty="0"/>
              <a:t>Finally, </a:t>
            </a:r>
            <a:r>
              <a:rPr lang="en-US" sz="3200" dirty="0" smtClean="0"/>
              <a:t>it </a:t>
            </a:r>
            <a:r>
              <a:rPr lang="en-US" sz="3200" dirty="0"/>
              <a:t>is garbage collected by the garbage collector of the JVM.</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22</a:t>
            </a:fld>
            <a:endParaRPr lang="en-US"/>
          </a:p>
        </p:txBody>
      </p:sp>
    </p:spTree>
    <p:extLst>
      <p:ext uri="{BB962C8B-B14F-4D97-AF65-F5344CB8AC3E}">
        <p14:creationId xmlns="" xmlns:p14="http://schemas.microsoft.com/office/powerpoint/2010/main" val="2090237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a:t>
            </a:r>
            <a:r>
              <a:rPr lang="en-US" dirty="0" smtClean="0"/>
              <a:t>Diagram</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795094" y="1168815"/>
            <a:ext cx="6435700" cy="5763085"/>
          </a:xfrm>
        </p:spPr>
      </p:pic>
      <p:sp>
        <p:nvSpPr>
          <p:cNvPr id="5" name="Slide Number Placeholder 4"/>
          <p:cNvSpPr>
            <a:spLocks noGrp="1"/>
          </p:cNvSpPr>
          <p:nvPr>
            <p:ph type="sldNum" sz="quarter" idx="12"/>
          </p:nvPr>
        </p:nvSpPr>
        <p:spPr/>
        <p:txBody>
          <a:bodyPr/>
          <a:lstStyle/>
          <a:p>
            <a:fld id="{096C2693-28D9-44D8-AB47-B3E969782C6A}" type="slidenum">
              <a:rPr lang="en-US" smtClean="0"/>
              <a:pPr/>
              <a:t>23</a:t>
            </a:fld>
            <a:endParaRPr lang="en-US"/>
          </a:p>
        </p:txBody>
      </p:sp>
    </p:spTree>
    <p:extLst>
      <p:ext uri="{BB962C8B-B14F-4D97-AF65-F5344CB8AC3E}">
        <p14:creationId xmlns="" xmlns:p14="http://schemas.microsoft.com/office/powerpoint/2010/main" val="16101786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Servlets</a:t>
            </a:r>
          </a:p>
        </p:txBody>
      </p:sp>
      <p:sp>
        <p:nvSpPr>
          <p:cNvPr id="3" name="Content Placeholder 2"/>
          <p:cNvSpPr>
            <a:spLocks noGrp="1"/>
          </p:cNvSpPr>
          <p:nvPr>
            <p:ph idx="1"/>
          </p:nvPr>
        </p:nvSpPr>
        <p:spPr>
          <a:xfrm>
            <a:off x="644150" y="1236851"/>
            <a:ext cx="4710592" cy="4727851"/>
          </a:xfrm>
        </p:spPr>
        <p:txBody>
          <a:bodyPr>
            <a:normAutofit/>
          </a:bodyPr>
          <a:lstStyle/>
          <a:p>
            <a:r>
              <a:rPr lang="en-US" sz="2400" dirty="0" smtClean="0"/>
              <a:t>Form </a:t>
            </a:r>
            <a:r>
              <a:rPr lang="en-US" sz="2400" dirty="0"/>
              <a:t>Data</a:t>
            </a:r>
          </a:p>
          <a:p>
            <a:r>
              <a:rPr lang="en-US" sz="2400" dirty="0" smtClean="0"/>
              <a:t>Client </a:t>
            </a:r>
            <a:r>
              <a:rPr lang="en-US" sz="2400" dirty="0"/>
              <a:t>Request</a:t>
            </a:r>
          </a:p>
          <a:p>
            <a:r>
              <a:rPr lang="en-US" sz="2400" dirty="0" smtClean="0"/>
              <a:t>Server </a:t>
            </a:r>
            <a:r>
              <a:rPr lang="en-US" sz="2400" dirty="0"/>
              <a:t>Response</a:t>
            </a:r>
          </a:p>
          <a:p>
            <a:r>
              <a:rPr lang="en-US" sz="2400" dirty="0" smtClean="0"/>
              <a:t>Http </a:t>
            </a:r>
            <a:r>
              <a:rPr lang="en-US" sz="2400" dirty="0"/>
              <a:t>Codes</a:t>
            </a:r>
          </a:p>
          <a:p>
            <a:r>
              <a:rPr lang="en-US" sz="2400" dirty="0" smtClean="0"/>
              <a:t>Writing </a:t>
            </a:r>
            <a:r>
              <a:rPr lang="en-US" sz="2400" dirty="0"/>
              <a:t>Filters</a:t>
            </a:r>
          </a:p>
          <a:p>
            <a:r>
              <a:rPr lang="en-US" sz="2400" dirty="0" smtClean="0"/>
              <a:t>Exceptions</a:t>
            </a:r>
            <a:endParaRPr lang="en-US" sz="2400" dirty="0"/>
          </a:p>
          <a:p>
            <a:r>
              <a:rPr lang="en-US" sz="2400" dirty="0" smtClean="0"/>
              <a:t>Cookies </a:t>
            </a:r>
            <a:r>
              <a:rPr lang="en-US" sz="2400" dirty="0"/>
              <a:t>Handling</a:t>
            </a:r>
          </a:p>
          <a:p>
            <a:r>
              <a:rPr lang="en-US" sz="2400" dirty="0" smtClean="0"/>
              <a:t>Session </a:t>
            </a:r>
            <a:r>
              <a:rPr lang="en-US" sz="2400" dirty="0"/>
              <a:t>Tracking</a:t>
            </a:r>
          </a:p>
          <a:p>
            <a:r>
              <a:rPr lang="en-US" sz="2400" dirty="0" smtClean="0"/>
              <a:t>Database </a:t>
            </a:r>
            <a:r>
              <a:rPr lang="en-US" sz="2400" dirty="0"/>
              <a:t>Access</a:t>
            </a:r>
          </a:p>
        </p:txBody>
      </p:sp>
      <p:sp>
        <p:nvSpPr>
          <p:cNvPr id="4" name="Content Placeholder 2"/>
          <p:cNvSpPr txBox="1">
            <a:spLocks/>
          </p:cNvSpPr>
          <p:nvPr/>
        </p:nvSpPr>
        <p:spPr>
          <a:xfrm>
            <a:off x="6493966" y="1236851"/>
            <a:ext cx="4710592" cy="472785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400" dirty="0" smtClean="0"/>
              <a:t>File </a:t>
            </a:r>
            <a:r>
              <a:rPr lang="en-US" sz="2400" dirty="0"/>
              <a:t>Uploading</a:t>
            </a:r>
          </a:p>
          <a:p>
            <a:r>
              <a:rPr lang="en-US" sz="2400" dirty="0" smtClean="0"/>
              <a:t>Handling </a:t>
            </a:r>
            <a:r>
              <a:rPr lang="en-US" sz="2400" dirty="0"/>
              <a:t>Date</a:t>
            </a:r>
          </a:p>
          <a:p>
            <a:r>
              <a:rPr lang="en-US" sz="2400" dirty="0" smtClean="0"/>
              <a:t>Page </a:t>
            </a:r>
            <a:r>
              <a:rPr lang="en-US" sz="2400" dirty="0"/>
              <a:t>Redirect</a:t>
            </a:r>
          </a:p>
          <a:p>
            <a:r>
              <a:rPr lang="en-US" sz="2400" dirty="0" smtClean="0"/>
              <a:t>Hits </a:t>
            </a:r>
            <a:r>
              <a:rPr lang="en-US" sz="2400" dirty="0"/>
              <a:t>Counter</a:t>
            </a:r>
          </a:p>
          <a:p>
            <a:r>
              <a:rPr lang="en-US" sz="2400" dirty="0" smtClean="0"/>
              <a:t>Auto </a:t>
            </a:r>
            <a:r>
              <a:rPr lang="en-US" sz="2400" dirty="0"/>
              <a:t>Refresh</a:t>
            </a:r>
          </a:p>
          <a:p>
            <a:r>
              <a:rPr lang="en-US" sz="2400" dirty="0" smtClean="0"/>
              <a:t>Sending </a:t>
            </a:r>
            <a:r>
              <a:rPr lang="en-US" sz="2400" dirty="0"/>
              <a:t>Email</a:t>
            </a:r>
          </a:p>
          <a:p>
            <a:r>
              <a:rPr lang="en-US" sz="2400" dirty="0" smtClean="0"/>
              <a:t>Packaging</a:t>
            </a:r>
            <a:endParaRPr lang="en-US" sz="2400" dirty="0"/>
          </a:p>
          <a:p>
            <a:r>
              <a:rPr lang="en-US" sz="2400" dirty="0" smtClean="0"/>
              <a:t>Debugging</a:t>
            </a:r>
            <a:endParaRPr lang="en-US" sz="2400" dirty="0"/>
          </a:p>
          <a:p>
            <a:r>
              <a:rPr lang="en-US" sz="2400" dirty="0" smtClean="0"/>
              <a:t>Internationalization</a:t>
            </a:r>
            <a:endParaRPr lang="en-US" sz="2400" dirty="0"/>
          </a:p>
        </p:txBody>
      </p:sp>
      <p:sp>
        <p:nvSpPr>
          <p:cNvPr id="5" name="Slide Number Placeholder 4"/>
          <p:cNvSpPr>
            <a:spLocks noGrp="1"/>
          </p:cNvSpPr>
          <p:nvPr>
            <p:ph type="sldNum" sz="quarter" idx="12"/>
          </p:nvPr>
        </p:nvSpPr>
        <p:spPr/>
        <p:txBody>
          <a:bodyPr/>
          <a:lstStyle/>
          <a:p>
            <a:fld id="{096C2693-28D9-44D8-AB47-B3E969782C6A}" type="slidenum">
              <a:rPr lang="en-US" smtClean="0"/>
              <a:pPr/>
              <a:t>24</a:t>
            </a:fld>
            <a:endParaRPr lang="en-US"/>
          </a:p>
        </p:txBody>
      </p:sp>
    </p:spTree>
    <p:extLst>
      <p:ext uri="{BB962C8B-B14F-4D97-AF65-F5344CB8AC3E}">
        <p14:creationId xmlns="" xmlns:p14="http://schemas.microsoft.com/office/powerpoint/2010/main" val="277619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9600" dirty="0"/>
              <a:t>JSP</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25</a:t>
            </a:fld>
            <a:endParaRPr lang="en-US"/>
          </a:p>
        </p:txBody>
      </p:sp>
    </p:spTree>
    <p:extLst>
      <p:ext uri="{BB962C8B-B14F-4D97-AF65-F5344CB8AC3E}">
        <p14:creationId xmlns="" xmlns:p14="http://schemas.microsoft.com/office/powerpoint/2010/main" val="487828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JSP</a:t>
            </a:r>
            <a:endParaRPr lang="en-US" dirty="0"/>
          </a:p>
        </p:txBody>
      </p:sp>
      <p:sp>
        <p:nvSpPr>
          <p:cNvPr id="3" name="Content Placeholder 2"/>
          <p:cNvSpPr>
            <a:spLocks noGrp="1"/>
          </p:cNvSpPr>
          <p:nvPr>
            <p:ph idx="1"/>
          </p:nvPr>
        </p:nvSpPr>
        <p:spPr/>
        <p:txBody>
          <a:bodyPr>
            <a:normAutofit/>
          </a:bodyPr>
          <a:lstStyle/>
          <a:p>
            <a:r>
              <a:rPr lang="en-US" sz="3600" dirty="0" smtClean="0"/>
              <a:t>Java Server </a:t>
            </a:r>
            <a:r>
              <a:rPr lang="en-US" sz="3600" dirty="0"/>
              <a:t>Pages (JSP) is a server-side programming technology that enables the creation of dynamic, platform-independent method for building Web-based applications. </a:t>
            </a:r>
            <a:endParaRPr lang="en-US" sz="3600" dirty="0" smtClean="0"/>
          </a:p>
          <a:p>
            <a:r>
              <a:rPr lang="en-US" sz="3600" dirty="0" smtClean="0"/>
              <a:t>JSP </a:t>
            </a:r>
            <a:r>
              <a:rPr lang="en-US" sz="3600" dirty="0"/>
              <a:t>have access to the entire family of Java APIs, including the JDBC API to access enterprise databases.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26</a:t>
            </a:fld>
            <a:endParaRPr lang="en-US"/>
          </a:p>
        </p:txBody>
      </p:sp>
    </p:spTree>
    <p:extLst>
      <p:ext uri="{BB962C8B-B14F-4D97-AF65-F5344CB8AC3E}">
        <p14:creationId xmlns="" xmlns:p14="http://schemas.microsoft.com/office/powerpoint/2010/main" val="2683020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Java Server </a:t>
            </a:r>
            <a:r>
              <a:rPr lang="en-US" dirty="0"/>
              <a:t>Pages?</a:t>
            </a:r>
          </a:p>
        </p:txBody>
      </p:sp>
      <p:sp>
        <p:nvSpPr>
          <p:cNvPr id="3" name="Content Placeholder 2"/>
          <p:cNvSpPr>
            <a:spLocks noGrp="1"/>
          </p:cNvSpPr>
          <p:nvPr>
            <p:ph idx="1"/>
          </p:nvPr>
        </p:nvSpPr>
        <p:spPr/>
        <p:txBody>
          <a:bodyPr>
            <a:normAutofit/>
          </a:bodyPr>
          <a:lstStyle/>
          <a:p>
            <a:r>
              <a:rPr lang="en-US" sz="3200" dirty="0" smtClean="0"/>
              <a:t>Java Server </a:t>
            </a:r>
            <a:r>
              <a:rPr lang="en-US" sz="3200" dirty="0"/>
              <a:t>Pages (JSP) is a technology for developing web pages that support dynamic content which helps developers insert java code in HTML pages by making use of special JSP tags, most of which start with &lt;% and end with </a:t>
            </a:r>
            <a:r>
              <a:rPr lang="en-US" sz="3200" dirty="0" smtClean="0"/>
              <a:t>%&gt;.</a:t>
            </a:r>
          </a:p>
          <a:p>
            <a:r>
              <a:rPr lang="en-US" sz="3200" dirty="0"/>
              <a:t>A </a:t>
            </a:r>
            <a:r>
              <a:rPr lang="en-US" sz="3200" dirty="0" smtClean="0"/>
              <a:t>Java Server </a:t>
            </a:r>
            <a:r>
              <a:rPr lang="en-US" sz="3200" dirty="0"/>
              <a:t>Pages component is a type of Java servlet that is designed to fulfill the role of a user interface for a Java web application.</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27</a:t>
            </a:fld>
            <a:endParaRPr lang="en-US"/>
          </a:p>
        </p:txBody>
      </p:sp>
    </p:spTree>
    <p:extLst>
      <p:ext uri="{BB962C8B-B14F-4D97-AF65-F5344CB8AC3E}">
        <p14:creationId xmlns="" xmlns:p14="http://schemas.microsoft.com/office/powerpoint/2010/main" val="610532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Use JSP?</a:t>
            </a:r>
          </a:p>
        </p:txBody>
      </p:sp>
      <p:sp>
        <p:nvSpPr>
          <p:cNvPr id="3" name="Content Placeholder 2"/>
          <p:cNvSpPr>
            <a:spLocks noGrp="1"/>
          </p:cNvSpPr>
          <p:nvPr>
            <p:ph idx="1"/>
          </p:nvPr>
        </p:nvSpPr>
        <p:spPr/>
        <p:txBody>
          <a:bodyPr>
            <a:normAutofit/>
          </a:bodyPr>
          <a:lstStyle/>
          <a:p>
            <a:r>
              <a:rPr lang="en-US" sz="2400" dirty="0"/>
              <a:t>Performance is significantly better because JSP allows embedding Dynamic Elements in HTML Pages itself instead of having a separate CGI files.</a:t>
            </a:r>
          </a:p>
          <a:p>
            <a:r>
              <a:rPr lang="en-US" sz="2400" dirty="0"/>
              <a:t>JSP are always compiled before it's processed by the server unlike CGI/Perl which requires the server to load an interpreter and the target script each time the page is requested.</a:t>
            </a:r>
          </a:p>
          <a:p>
            <a:r>
              <a:rPr lang="en-US" sz="2400" dirty="0" smtClean="0"/>
              <a:t>Java Server </a:t>
            </a:r>
            <a:r>
              <a:rPr lang="en-US" sz="2400" dirty="0"/>
              <a:t>Pages are built on top of the Java Servlets API, so like Servlets, JSP also has access to all the powerful Enterprise Java APIs, including JDBC, JNDI, EJB, JAXP etc.</a:t>
            </a:r>
          </a:p>
          <a:p>
            <a:r>
              <a:rPr lang="en-US" sz="2400" dirty="0"/>
              <a:t>JSP pages can be used in combination with servlets that handle the business logic, the model supported by Java servlet template engines.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28</a:t>
            </a:fld>
            <a:endParaRPr lang="en-US"/>
          </a:p>
        </p:txBody>
      </p:sp>
    </p:spTree>
    <p:extLst>
      <p:ext uri="{BB962C8B-B14F-4D97-AF65-F5344CB8AC3E}">
        <p14:creationId xmlns="" xmlns:p14="http://schemas.microsoft.com/office/powerpoint/2010/main" val="2602312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JSP</a:t>
            </a:r>
          </a:p>
        </p:txBody>
      </p:sp>
      <p:sp>
        <p:nvSpPr>
          <p:cNvPr id="3" name="Content Placeholder 2"/>
          <p:cNvSpPr>
            <a:spLocks noGrp="1"/>
          </p:cNvSpPr>
          <p:nvPr>
            <p:ph idx="1"/>
          </p:nvPr>
        </p:nvSpPr>
        <p:spPr/>
        <p:txBody>
          <a:bodyPr>
            <a:noAutofit/>
          </a:bodyPr>
          <a:lstStyle/>
          <a:p>
            <a:r>
              <a:rPr lang="en-US" sz="3200" dirty="0"/>
              <a:t>vs. Active Server Pages (ASP): The advantages of JSP are twofold. First, the dynamic part is written in Java, not Visual Basic or other MS specific language, so it is more powerful and easier to use. Second, it is portable to other operating systems and non-Microsoft Web servers.</a:t>
            </a:r>
          </a:p>
          <a:p>
            <a:r>
              <a:rPr lang="en-US" sz="3200" dirty="0"/>
              <a:t>vs. Pure Servlets: It is more convenient to write (and to modify!) regular HTML than to have plenty of </a:t>
            </a:r>
            <a:r>
              <a:rPr lang="en-US" sz="3200" dirty="0" err="1"/>
              <a:t>println</a:t>
            </a:r>
            <a:r>
              <a:rPr lang="en-US" sz="3200" dirty="0"/>
              <a:t> statements that generate the HTML</a:t>
            </a:r>
            <a:r>
              <a:rPr lang="en-US" sz="3200" dirty="0" smtClean="0"/>
              <a:t>.</a:t>
            </a:r>
            <a:endParaRPr lang="en-US" sz="3200" dirty="0"/>
          </a:p>
        </p:txBody>
      </p:sp>
      <p:sp>
        <p:nvSpPr>
          <p:cNvPr id="4" name="Slide Number Placeholder 3"/>
          <p:cNvSpPr>
            <a:spLocks noGrp="1"/>
          </p:cNvSpPr>
          <p:nvPr>
            <p:ph type="sldNum" sz="quarter" idx="12"/>
          </p:nvPr>
        </p:nvSpPr>
        <p:spPr/>
        <p:txBody>
          <a:bodyPr/>
          <a:lstStyle/>
          <a:p>
            <a:fld id="{096C2693-28D9-44D8-AB47-B3E969782C6A}" type="slidenum">
              <a:rPr lang="en-US" smtClean="0"/>
              <a:pPr/>
              <a:t>29</a:t>
            </a:fld>
            <a:endParaRPr lang="en-US"/>
          </a:p>
        </p:txBody>
      </p:sp>
    </p:spTree>
    <p:extLst>
      <p:ext uri="{BB962C8B-B14F-4D97-AF65-F5344CB8AC3E}">
        <p14:creationId xmlns="" xmlns:p14="http://schemas.microsoft.com/office/powerpoint/2010/main" val="2085051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EE Platform Overview</a:t>
            </a:r>
          </a:p>
        </p:txBody>
      </p:sp>
      <p:sp>
        <p:nvSpPr>
          <p:cNvPr id="3" name="Content Placeholder 2"/>
          <p:cNvSpPr>
            <a:spLocks noGrp="1"/>
          </p:cNvSpPr>
          <p:nvPr>
            <p:ph idx="1"/>
          </p:nvPr>
        </p:nvSpPr>
        <p:spPr/>
        <p:txBody>
          <a:bodyPr>
            <a:noAutofit/>
          </a:bodyPr>
          <a:lstStyle/>
          <a:p>
            <a:r>
              <a:rPr lang="en-US" sz="2400" dirty="0"/>
              <a:t>The Java EE platform is a set of standard specifications that describe application components, APIs, and </a:t>
            </a:r>
            <a:r>
              <a:rPr lang="en-US" sz="2400" dirty="0" smtClean="0"/>
              <a:t>the </a:t>
            </a:r>
            <a:r>
              <a:rPr lang="en-US" sz="2400" dirty="0"/>
              <a:t>runtime containers and services of an application server</a:t>
            </a:r>
            <a:r>
              <a:rPr lang="en-US" sz="2400" dirty="0" smtClean="0"/>
              <a:t>.</a:t>
            </a:r>
          </a:p>
          <a:p>
            <a:r>
              <a:rPr lang="en-US" sz="2400" dirty="0" smtClean="0"/>
              <a:t>Java </a:t>
            </a:r>
            <a:r>
              <a:rPr lang="en-US" sz="2400" dirty="0"/>
              <a:t>Platform, Enterprise Edition (Java EE) is the standard in community-driven enterprise software. </a:t>
            </a:r>
            <a:endParaRPr lang="en-US" sz="2400" dirty="0" smtClean="0"/>
          </a:p>
          <a:p>
            <a:r>
              <a:rPr lang="en-US" sz="2400" dirty="0" smtClean="0"/>
              <a:t>Java </a:t>
            </a:r>
            <a:r>
              <a:rPr lang="en-US" sz="2400" dirty="0"/>
              <a:t>EE is developed using the Java Community Process, with contributions from industry experts, commercial and open source organizations, Java User Groups, and countless individuals. </a:t>
            </a:r>
            <a:endParaRPr lang="en-US" sz="2400" dirty="0" smtClean="0"/>
          </a:p>
          <a:p>
            <a:r>
              <a:rPr lang="en-US" sz="2400" dirty="0" smtClean="0"/>
              <a:t>Each </a:t>
            </a:r>
            <a:r>
              <a:rPr lang="en-US" sz="2400" dirty="0"/>
              <a:t>release </a:t>
            </a:r>
            <a:r>
              <a:rPr lang="en-US" sz="2400" dirty="0" smtClean="0"/>
              <a:t>integrates </a:t>
            </a:r>
            <a:r>
              <a:rPr lang="en-US" sz="2400" dirty="0"/>
              <a:t>new features that align with industry needs, improves application portability, and increases developer productivity</a:t>
            </a:r>
            <a:r>
              <a:rPr lang="en-US" sz="2400" dirty="0" smtClean="0"/>
              <a:t>.</a:t>
            </a:r>
            <a:endParaRPr lang="en-US" sz="2400" dirty="0"/>
          </a:p>
          <a:p>
            <a:r>
              <a:rPr lang="en-US" sz="2400" dirty="0"/>
              <a:t>Today, Java EE offers a rich enterprise software platform,  and with over 20 compliant Java EE </a:t>
            </a:r>
            <a:r>
              <a:rPr lang="en-US" sz="2400" dirty="0" smtClean="0"/>
              <a:t> </a:t>
            </a:r>
            <a:r>
              <a:rPr lang="en-US" sz="2400" dirty="0"/>
              <a:t>implementations to choose from, low risk and plenty of options.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3</a:t>
            </a:fld>
            <a:endParaRPr lang="en-US"/>
          </a:p>
        </p:txBody>
      </p:sp>
    </p:spTree>
    <p:extLst>
      <p:ext uri="{BB962C8B-B14F-4D97-AF65-F5344CB8AC3E}">
        <p14:creationId xmlns="" xmlns:p14="http://schemas.microsoft.com/office/powerpoint/2010/main" val="24522714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JSP</a:t>
            </a:r>
          </a:p>
        </p:txBody>
      </p:sp>
      <p:sp>
        <p:nvSpPr>
          <p:cNvPr id="3" name="Content Placeholder 2"/>
          <p:cNvSpPr>
            <a:spLocks noGrp="1"/>
          </p:cNvSpPr>
          <p:nvPr>
            <p:ph idx="1"/>
          </p:nvPr>
        </p:nvSpPr>
        <p:spPr/>
        <p:txBody>
          <a:bodyPr>
            <a:noAutofit/>
          </a:bodyPr>
          <a:lstStyle/>
          <a:p>
            <a:r>
              <a:rPr lang="en-US" sz="2800" dirty="0" smtClean="0"/>
              <a:t>vs</a:t>
            </a:r>
            <a:r>
              <a:rPr lang="en-US" sz="2800" dirty="0"/>
              <a:t>. Server-Side Includes (SSI): SSI is really only intended for simple inclusions, not for "real" programs that use form data, make database connections, and the like.</a:t>
            </a:r>
          </a:p>
          <a:p>
            <a:r>
              <a:rPr lang="en-US" sz="2800" dirty="0"/>
              <a:t>vs. JavaScript: JavaScript can generate HTML dynamically on the client but can hardly interact with the web server to perform complex tasks like database access and image processing etc.</a:t>
            </a:r>
          </a:p>
          <a:p>
            <a:r>
              <a:rPr lang="en-US" sz="2800" dirty="0"/>
              <a:t>vs. Static HTML: Regular HTML, of course, cannot contain dynamic information.</a:t>
            </a:r>
          </a:p>
        </p:txBody>
      </p:sp>
      <p:sp>
        <p:nvSpPr>
          <p:cNvPr id="4" name="Slide Number Placeholder 3"/>
          <p:cNvSpPr>
            <a:spLocks noGrp="1"/>
          </p:cNvSpPr>
          <p:nvPr>
            <p:ph type="sldNum" sz="quarter" idx="12"/>
          </p:nvPr>
        </p:nvSpPr>
        <p:spPr/>
        <p:txBody>
          <a:bodyPr/>
          <a:lstStyle/>
          <a:p>
            <a:fld id="{096C2693-28D9-44D8-AB47-B3E969782C6A}" type="slidenum">
              <a:rPr lang="en-US" smtClean="0"/>
              <a:pPr/>
              <a:t>30</a:t>
            </a:fld>
            <a:endParaRPr lang="en-US"/>
          </a:p>
        </p:txBody>
      </p:sp>
    </p:spTree>
    <p:extLst>
      <p:ext uri="{BB962C8B-B14F-4D97-AF65-F5344CB8AC3E}">
        <p14:creationId xmlns="" xmlns:p14="http://schemas.microsoft.com/office/powerpoint/2010/main" val="2930246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JSP - Architecture</a:t>
            </a: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834437" y="1118772"/>
            <a:ext cx="9947169" cy="4930336"/>
          </a:xfrm>
        </p:spPr>
      </p:pic>
      <p:sp>
        <p:nvSpPr>
          <p:cNvPr id="5" name="Slide Number Placeholder 4"/>
          <p:cNvSpPr>
            <a:spLocks noGrp="1"/>
          </p:cNvSpPr>
          <p:nvPr>
            <p:ph type="sldNum" sz="quarter" idx="12"/>
          </p:nvPr>
        </p:nvSpPr>
        <p:spPr/>
        <p:txBody>
          <a:bodyPr/>
          <a:lstStyle/>
          <a:p>
            <a:fld id="{096C2693-28D9-44D8-AB47-B3E969782C6A}" type="slidenum">
              <a:rPr lang="en-US" smtClean="0"/>
              <a:pPr/>
              <a:t>31</a:t>
            </a:fld>
            <a:endParaRPr lang="en-US"/>
          </a:p>
        </p:txBody>
      </p:sp>
    </p:spTree>
    <p:extLst>
      <p:ext uri="{BB962C8B-B14F-4D97-AF65-F5344CB8AC3E}">
        <p14:creationId xmlns="" xmlns:p14="http://schemas.microsoft.com/office/powerpoint/2010/main" val="6351020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JSP Processing</a:t>
            </a: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880744" y="1225672"/>
            <a:ext cx="9529347" cy="4907206"/>
          </a:xfrm>
        </p:spPr>
      </p:pic>
      <p:sp>
        <p:nvSpPr>
          <p:cNvPr id="5" name="Slide Number Placeholder 4"/>
          <p:cNvSpPr>
            <a:spLocks noGrp="1"/>
          </p:cNvSpPr>
          <p:nvPr>
            <p:ph type="sldNum" sz="quarter" idx="12"/>
          </p:nvPr>
        </p:nvSpPr>
        <p:spPr/>
        <p:txBody>
          <a:bodyPr/>
          <a:lstStyle/>
          <a:p>
            <a:fld id="{096C2693-28D9-44D8-AB47-B3E969782C6A}" type="slidenum">
              <a:rPr lang="en-US" smtClean="0"/>
              <a:pPr/>
              <a:t>32</a:t>
            </a:fld>
            <a:endParaRPr lang="en-US"/>
          </a:p>
        </p:txBody>
      </p:sp>
    </p:spTree>
    <p:extLst>
      <p:ext uri="{BB962C8B-B14F-4D97-AF65-F5344CB8AC3E}">
        <p14:creationId xmlns="" xmlns:p14="http://schemas.microsoft.com/office/powerpoint/2010/main" val="3940963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JSP - Life Cycle</a:t>
            </a:r>
          </a:p>
        </p:txBody>
      </p:sp>
      <p:sp>
        <p:nvSpPr>
          <p:cNvPr id="3" name="Content Placeholder 2"/>
          <p:cNvSpPr>
            <a:spLocks noGrp="1"/>
          </p:cNvSpPr>
          <p:nvPr>
            <p:ph idx="1"/>
          </p:nvPr>
        </p:nvSpPr>
        <p:spPr/>
        <p:txBody>
          <a:bodyPr/>
          <a:lstStyle/>
          <a:p>
            <a:r>
              <a:rPr lang="en-US" sz="2800" dirty="0"/>
              <a:t>Compilation</a:t>
            </a:r>
          </a:p>
          <a:p>
            <a:r>
              <a:rPr lang="en-US" sz="2800" dirty="0"/>
              <a:t>Initialization</a:t>
            </a:r>
          </a:p>
          <a:p>
            <a:r>
              <a:rPr lang="en-US" sz="2800" dirty="0"/>
              <a:t>Execution</a:t>
            </a:r>
          </a:p>
          <a:p>
            <a:r>
              <a:rPr lang="en-US" sz="2800" dirty="0"/>
              <a:t>Cleanup</a:t>
            </a:r>
            <a:endParaRPr lang="en-US" dirty="0"/>
          </a:p>
        </p:txBody>
      </p:sp>
      <p:sp>
        <p:nvSpPr>
          <p:cNvPr id="4" name="Slide Number Placeholder 3"/>
          <p:cNvSpPr>
            <a:spLocks noGrp="1"/>
          </p:cNvSpPr>
          <p:nvPr>
            <p:ph type="sldNum" sz="quarter" idx="12"/>
          </p:nvPr>
        </p:nvSpPr>
        <p:spPr/>
        <p:txBody>
          <a:bodyPr/>
          <a:lstStyle/>
          <a:p>
            <a:fld id="{096C2693-28D9-44D8-AB47-B3E969782C6A}" type="slidenum">
              <a:rPr lang="en-US" smtClean="0"/>
              <a:pPr/>
              <a:t>33</a:t>
            </a:fld>
            <a:endParaRPr lang="en-US"/>
          </a:p>
        </p:txBody>
      </p:sp>
    </p:spTree>
    <p:extLst>
      <p:ext uri="{BB962C8B-B14F-4D97-AF65-F5344CB8AC3E}">
        <p14:creationId xmlns="" xmlns:p14="http://schemas.microsoft.com/office/powerpoint/2010/main" val="1593999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JSP - Life Cycle</a:t>
            </a: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750033" y="832207"/>
            <a:ext cx="8351764" cy="6100419"/>
          </a:xfrm>
        </p:spPr>
      </p:pic>
      <p:sp>
        <p:nvSpPr>
          <p:cNvPr id="5" name="Slide Number Placeholder 4"/>
          <p:cNvSpPr>
            <a:spLocks noGrp="1"/>
          </p:cNvSpPr>
          <p:nvPr>
            <p:ph type="sldNum" sz="quarter" idx="12"/>
          </p:nvPr>
        </p:nvSpPr>
        <p:spPr/>
        <p:txBody>
          <a:bodyPr/>
          <a:lstStyle/>
          <a:p>
            <a:fld id="{096C2693-28D9-44D8-AB47-B3E969782C6A}" type="slidenum">
              <a:rPr lang="en-US" smtClean="0"/>
              <a:pPr/>
              <a:t>34</a:t>
            </a:fld>
            <a:endParaRPr lang="en-US"/>
          </a:p>
        </p:txBody>
      </p:sp>
    </p:spTree>
    <p:extLst>
      <p:ext uri="{BB962C8B-B14F-4D97-AF65-F5344CB8AC3E}">
        <p14:creationId xmlns="" xmlns:p14="http://schemas.microsoft.com/office/powerpoint/2010/main" val="3149089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JSP Compilation</a:t>
            </a:r>
          </a:p>
        </p:txBody>
      </p:sp>
      <p:sp>
        <p:nvSpPr>
          <p:cNvPr id="3" name="Content Placeholder 2"/>
          <p:cNvSpPr>
            <a:spLocks noGrp="1"/>
          </p:cNvSpPr>
          <p:nvPr>
            <p:ph idx="1"/>
          </p:nvPr>
        </p:nvSpPr>
        <p:spPr/>
        <p:txBody>
          <a:bodyPr>
            <a:normAutofit/>
          </a:bodyPr>
          <a:lstStyle/>
          <a:p>
            <a:r>
              <a:rPr lang="en-US" sz="3600" dirty="0"/>
              <a:t>The compilation process involves three steps</a:t>
            </a:r>
            <a:r>
              <a:rPr lang="en-US" sz="3600" dirty="0" smtClean="0"/>
              <a:t>:</a:t>
            </a:r>
            <a:endParaRPr lang="en-US" sz="3600" dirty="0"/>
          </a:p>
          <a:p>
            <a:pPr lvl="1"/>
            <a:r>
              <a:rPr lang="en-US" sz="3600" dirty="0"/>
              <a:t>Parsing the JSP</a:t>
            </a:r>
            <a:r>
              <a:rPr lang="en-US" sz="3600" dirty="0" smtClean="0"/>
              <a:t>.</a:t>
            </a:r>
            <a:endParaRPr lang="en-US" sz="3600" dirty="0"/>
          </a:p>
          <a:p>
            <a:pPr lvl="1"/>
            <a:r>
              <a:rPr lang="en-US" sz="3600" dirty="0"/>
              <a:t>Turning the JSP into a servlet</a:t>
            </a:r>
            <a:r>
              <a:rPr lang="en-US" sz="3600" dirty="0" smtClean="0"/>
              <a:t>.</a:t>
            </a:r>
            <a:endParaRPr lang="en-US" sz="3600" dirty="0"/>
          </a:p>
          <a:p>
            <a:pPr lvl="1"/>
            <a:r>
              <a:rPr lang="en-US" sz="3600" dirty="0"/>
              <a:t>Compiling the servlet.</a:t>
            </a:r>
          </a:p>
        </p:txBody>
      </p:sp>
      <p:sp>
        <p:nvSpPr>
          <p:cNvPr id="4" name="Slide Number Placeholder 3"/>
          <p:cNvSpPr>
            <a:spLocks noGrp="1"/>
          </p:cNvSpPr>
          <p:nvPr>
            <p:ph type="sldNum" sz="quarter" idx="12"/>
          </p:nvPr>
        </p:nvSpPr>
        <p:spPr/>
        <p:txBody>
          <a:bodyPr/>
          <a:lstStyle/>
          <a:p>
            <a:fld id="{096C2693-28D9-44D8-AB47-B3E969782C6A}" type="slidenum">
              <a:rPr lang="en-US" smtClean="0"/>
              <a:pPr/>
              <a:t>35</a:t>
            </a:fld>
            <a:endParaRPr lang="en-US"/>
          </a:p>
        </p:txBody>
      </p:sp>
    </p:spTree>
    <p:extLst>
      <p:ext uri="{BB962C8B-B14F-4D97-AF65-F5344CB8AC3E}">
        <p14:creationId xmlns="" xmlns:p14="http://schemas.microsoft.com/office/powerpoint/2010/main" val="3242339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JSF</a:t>
            </a:r>
            <a:r>
              <a:rPr lang="en-US" dirty="0"/>
              <a:t>, Servlet and JSP</a:t>
            </a:r>
          </a:p>
        </p:txBody>
      </p:sp>
      <p:sp>
        <p:nvSpPr>
          <p:cNvPr id="3" name="Content Placeholder 2"/>
          <p:cNvSpPr>
            <a:spLocks noGrp="1"/>
          </p:cNvSpPr>
          <p:nvPr>
            <p:ph idx="1"/>
          </p:nvPr>
        </p:nvSpPr>
        <p:spPr/>
        <p:txBody>
          <a:bodyPr>
            <a:normAutofit/>
          </a:bodyPr>
          <a:lstStyle/>
          <a:p>
            <a:r>
              <a:rPr lang="en-US" sz="2000" dirty="0"/>
              <a:t>JSP is a webpage scripting language that can generate dynamic content while Servlets are Java programs that are already compiled which also creates dynamic web content</a:t>
            </a:r>
          </a:p>
          <a:p>
            <a:r>
              <a:rPr lang="en-US" sz="2000" dirty="0"/>
              <a:t>Servlets run faster compared to JSP</a:t>
            </a:r>
          </a:p>
          <a:p>
            <a:r>
              <a:rPr lang="en-US" sz="2000" dirty="0"/>
              <a:t>JSP can be compiled into Java Servlets</a:t>
            </a:r>
          </a:p>
          <a:p>
            <a:r>
              <a:rPr lang="en-US" sz="2000" dirty="0"/>
              <a:t>It’s easier to code in JSP than in Java Servlets</a:t>
            </a:r>
          </a:p>
          <a:p>
            <a:r>
              <a:rPr lang="en-US" sz="2000" dirty="0"/>
              <a:t>In MVC, </a:t>
            </a:r>
            <a:r>
              <a:rPr lang="en-US" sz="2000" dirty="0" smtClean="0"/>
              <a:t>JSP act </a:t>
            </a:r>
            <a:r>
              <a:rPr lang="en-US" sz="2000" dirty="0"/>
              <a:t>as a view and servlet act as a controller.</a:t>
            </a:r>
          </a:p>
          <a:p>
            <a:r>
              <a:rPr lang="en-US" sz="2000" dirty="0"/>
              <a:t>JSP are generally preferred when there is not much processing of data required. But servlets are best for use when there is more processing and manipulation involved.</a:t>
            </a:r>
          </a:p>
          <a:p>
            <a:r>
              <a:rPr lang="en-US" sz="2000" dirty="0"/>
              <a:t>The advantage of JSP programming over servlets is that we can build custom tags which can directly call Java beans. There is no such facility in servlets.</a:t>
            </a:r>
          </a:p>
          <a:p>
            <a:r>
              <a:rPr lang="en-US" sz="2000" dirty="0"/>
              <a:t>We can achieve functionality of JSP at client side by running JavaScript at client side. There are no such methods for servlets.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36</a:t>
            </a:fld>
            <a:endParaRPr lang="en-US"/>
          </a:p>
        </p:txBody>
      </p:sp>
    </p:spTree>
    <p:extLst>
      <p:ext uri="{BB962C8B-B14F-4D97-AF65-F5344CB8AC3E}">
        <p14:creationId xmlns="" xmlns:p14="http://schemas.microsoft.com/office/powerpoint/2010/main" val="290246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New</a:t>
            </a:r>
          </a:p>
        </p:txBody>
      </p:sp>
      <p:sp>
        <p:nvSpPr>
          <p:cNvPr id="3" name="Content Placeholder 2"/>
          <p:cNvSpPr>
            <a:spLocks noGrp="1"/>
          </p:cNvSpPr>
          <p:nvPr>
            <p:ph idx="1"/>
          </p:nvPr>
        </p:nvSpPr>
        <p:spPr/>
        <p:txBody>
          <a:bodyPr/>
          <a:lstStyle/>
          <a:p>
            <a:r>
              <a:rPr lang="en-US" dirty="0"/>
              <a:t>As the industry begins the rapid adoption of Java EE 7, work has begun on Java EE 8.  With a survey that received over 4,500 responses, the community has prioritized the desired features for Java EE 8</a:t>
            </a:r>
            <a:r>
              <a:rPr lang="en-US" dirty="0" smtClean="0"/>
              <a:t>.</a:t>
            </a:r>
          </a:p>
          <a:p>
            <a:pPr lvl="1"/>
            <a:r>
              <a:rPr lang="en-US" dirty="0"/>
              <a:t>JSR 366 - Java EE 8</a:t>
            </a:r>
          </a:p>
          <a:p>
            <a:pPr lvl="1"/>
            <a:r>
              <a:rPr lang="en-US" dirty="0"/>
              <a:t>JSR 367 - The Java API for JSON Binding</a:t>
            </a:r>
          </a:p>
          <a:p>
            <a:pPr lvl="1"/>
            <a:r>
              <a:rPr lang="en-US" dirty="0"/>
              <a:t>JSR 368 - Java Message Service 2.1</a:t>
            </a:r>
          </a:p>
          <a:p>
            <a:pPr lvl="1"/>
            <a:r>
              <a:rPr lang="en-US" dirty="0"/>
              <a:t>JSR 369 - Java Servlet 4.0</a:t>
            </a:r>
          </a:p>
          <a:p>
            <a:pPr lvl="1"/>
            <a:r>
              <a:rPr lang="en-US" dirty="0"/>
              <a:t>JSR 370 - Java API for RESTful Web Services 2.1</a:t>
            </a:r>
          </a:p>
          <a:p>
            <a:pPr lvl="1"/>
            <a:r>
              <a:rPr lang="en-US" dirty="0"/>
              <a:t>JSR 371 - Model-View-Controller 1.0</a:t>
            </a:r>
          </a:p>
          <a:p>
            <a:pPr lvl="1"/>
            <a:r>
              <a:rPr lang="en-US" dirty="0"/>
              <a:t>JSR 372 - Java Server Faces 2.3</a:t>
            </a:r>
          </a:p>
          <a:p>
            <a:pPr lvl="1"/>
            <a:r>
              <a:rPr lang="en-US" dirty="0"/>
              <a:t>JSR 373 - Java EE Management API 1.0</a:t>
            </a:r>
          </a:p>
          <a:p>
            <a:pPr lvl="1"/>
            <a:r>
              <a:rPr lang="en-US" dirty="0"/>
              <a:t>JSR 374 - Java API for JSON Processing 1.1</a:t>
            </a:r>
          </a:p>
          <a:p>
            <a:pPr lvl="1"/>
            <a:r>
              <a:rPr lang="en-US" dirty="0"/>
              <a:t>JSR 375 - Java EE Security API 1.0</a:t>
            </a:r>
          </a:p>
        </p:txBody>
      </p:sp>
      <p:sp>
        <p:nvSpPr>
          <p:cNvPr id="4" name="Slide Number Placeholder 3"/>
          <p:cNvSpPr>
            <a:spLocks noGrp="1"/>
          </p:cNvSpPr>
          <p:nvPr>
            <p:ph type="sldNum" sz="quarter" idx="12"/>
          </p:nvPr>
        </p:nvSpPr>
        <p:spPr/>
        <p:txBody>
          <a:bodyPr/>
          <a:lstStyle/>
          <a:p>
            <a:fld id="{096C2693-28D9-44D8-AB47-B3E969782C6A}" type="slidenum">
              <a:rPr lang="en-US" smtClean="0"/>
              <a:pPr/>
              <a:t>4</a:t>
            </a:fld>
            <a:endParaRPr lang="en-US"/>
          </a:p>
        </p:txBody>
      </p:sp>
    </p:spTree>
    <p:extLst>
      <p:ext uri="{BB962C8B-B14F-4D97-AF65-F5344CB8AC3E}">
        <p14:creationId xmlns="" xmlns:p14="http://schemas.microsoft.com/office/powerpoint/2010/main" val="238186995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core technologies: Servlets and JSP</a:t>
            </a:r>
          </a:p>
        </p:txBody>
      </p:sp>
      <p:sp>
        <p:nvSpPr>
          <p:cNvPr id="3" name="Content Placeholder 2"/>
          <p:cNvSpPr>
            <a:spLocks noGrp="1"/>
          </p:cNvSpPr>
          <p:nvPr>
            <p:ph idx="1"/>
          </p:nvPr>
        </p:nvSpPr>
        <p:spPr/>
        <p:txBody>
          <a:bodyPr/>
          <a:lstStyle/>
          <a:p>
            <a:r>
              <a:rPr lang="en-US" sz="2800" dirty="0"/>
              <a:t>What is the difference between JSF, Servlet and </a:t>
            </a:r>
            <a:r>
              <a:rPr lang="en-US" sz="2800" dirty="0" smtClean="0"/>
              <a:t>JSP ?</a:t>
            </a:r>
          </a:p>
          <a:p>
            <a:pPr lvl="1"/>
            <a:r>
              <a:rPr lang="nl-NL" sz="2400" dirty="0"/>
              <a:t>Servlet is html in java</a:t>
            </a:r>
          </a:p>
          <a:p>
            <a:pPr lvl="1"/>
            <a:r>
              <a:rPr lang="nl-NL" sz="2400" dirty="0"/>
              <a:t>JSP is java in html</a:t>
            </a:r>
            <a:endParaRPr lang="en-US" sz="2400" dirty="0"/>
          </a:p>
        </p:txBody>
      </p:sp>
      <p:pic>
        <p:nvPicPr>
          <p:cNvPr id="4" name="Picture 2" descr="http://volanakis.de/img/proj-cs99-jsp_access.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826726" y="1741948"/>
            <a:ext cx="5675951" cy="3689368"/>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096C2693-28D9-44D8-AB47-B3E969782C6A}" type="slidenum">
              <a:rPr lang="en-US" smtClean="0"/>
              <a:pPr/>
              <a:t>5</a:t>
            </a:fld>
            <a:endParaRPr lang="en-US"/>
          </a:p>
        </p:txBody>
      </p:sp>
    </p:spTree>
    <p:extLst>
      <p:ext uri="{BB962C8B-B14F-4D97-AF65-F5344CB8AC3E}">
        <p14:creationId xmlns="" xmlns:p14="http://schemas.microsoft.com/office/powerpoint/2010/main" val="295922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7200" dirty="0"/>
              <a:t>Java Server Faces (JSF)</a:t>
            </a:r>
          </a:p>
        </p:txBody>
      </p:sp>
      <p:sp>
        <p:nvSpPr>
          <p:cNvPr id="4" name="Slide Number Placeholder 3"/>
          <p:cNvSpPr>
            <a:spLocks noGrp="1"/>
          </p:cNvSpPr>
          <p:nvPr>
            <p:ph type="sldNum" sz="quarter" idx="12"/>
          </p:nvPr>
        </p:nvSpPr>
        <p:spPr/>
        <p:txBody>
          <a:bodyPr/>
          <a:lstStyle/>
          <a:p>
            <a:fld id="{096C2693-28D9-44D8-AB47-B3E969782C6A}" type="slidenum">
              <a:rPr lang="en-US" smtClean="0"/>
              <a:pPr/>
              <a:t>6</a:t>
            </a:fld>
            <a:endParaRPr lang="en-US"/>
          </a:p>
        </p:txBody>
      </p:sp>
    </p:spTree>
    <p:extLst>
      <p:ext uri="{BB962C8B-B14F-4D97-AF65-F5344CB8AC3E}">
        <p14:creationId xmlns="" xmlns:p14="http://schemas.microsoft.com/office/powerpoint/2010/main" val="332495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 Server </a:t>
            </a:r>
            <a:r>
              <a:rPr lang="en-US" dirty="0"/>
              <a:t>Faces (JSF)</a:t>
            </a:r>
          </a:p>
        </p:txBody>
      </p:sp>
      <p:sp>
        <p:nvSpPr>
          <p:cNvPr id="3" name="Content Placeholder 2"/>
          <p:cNvSpPr>
            <a:spLocks noGrp="1"/>
          </p:cNvSpPr>
          <p:nvPr>
            <p:ph idx="1"/>
          </p:nvPr>
        </p:nvSpPr>
        <p:spPr/>
        <p:txBody>
          <a:bodyPr>
            <a:normAutofit/>
          </a:bodyPr>
          <a:lstStyle/>
          <a:p>
            <a:r>
              <a:rPr lang="en-US" sz="3200" dirty="0" smtClean="0"/>
              <a:t>Java Server </a:t>
            </a:r>
            <a:r>
              <a:rPr lang="en-US" sz="3200" dirty="0"/>
              <a:t>Faces (JSF) is a Java-based web application framework intended to simplify development integration of web-based user interfaces. </a:t>
            </a:r>
            <a:endParaRPr lang="en-US" sz="3200" dirty="0" smtClean="0"/>
          </a:p>
          <a:p>
            <a:r>
              <a:rPr lang="en-US" sz="3200" dirty="0" smtClean="0"/>
              <a:t>Java Server </a:t>
            </a:r>
            <a:r>
              <a:rPr lang="en-US" sz="3200" dirty="0"/>
              <a:t>Faces is a standardized display technology which was formalized in a specification through the Java Community Process.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7</a:t>
            </a:fld>
            <a:endParaRPr lang="en-US"/>
          </a:p>
        </p:txBody>
      </p:sp>
    </p:spTree>
    <p:extLst>
      <p:ext uri="{BB962C8B-B14F-4D97-AF65-F5344CB8AC3E}">
        <p14:creationId xmlns="" xmlns:p14="http://schemas.microsoft.com/office/powerpoint/2010/main" val="3753531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JSF?</a:t>
            </a:r>
          </a:p>
        </p:txBody>
      </p:sp>
      <p:sp>
        <p:nvSpPr>
          <p:cNvPr id="3" name="Content Placeholder 2"/>
          <p:cNvSpPr>
            <a:spLocks noGrp="1"/>
          </p:cNvSpPr>
          <p:nvPr>
            <p:ph idx="1"/>
          </p:nvPr>
        </p:nvSpPr>
        <p:spPr/>
        <p:txBody>
          <a:bodyPr>
            <a:normAutofit/>
          </a:bodyPr>
          <a:lstStyle/>
          <a:p>
            <a:r>
              <a:rPr lang="en-US" sz="2400" dirty="0" smtClean="0"/>
              <a:t>JSF is </a:t>
            </a:r>
            <a:r>
              <a:rPr lang="en-US" sz="2400" dirty="0"/>
              <a:t>a MVC web framework that simplifies the construction of user interfaces (UI) for server-based applications by using reusable UI components in a page</a:t>
            </a:r>
            <a:r>
              <a:rPr lang="en-US" sz="2400" dirty="0" smtClean="0"/>
              <a:t>.</a:t>
            </a:r>
          </a:p>
          <a:p>
            <a:r>
              <a:rPr lang="en-US" sz="2400" dirty="0" smtClean="0"/>
              <a:t>JSF </a:t>
            </a:r>
            <a:r>
              <a:rPr lang="en-US" sz="2400" dirty="0"/>
              <a:t>provides facility to connect UI widgets with data sources and to server-side event handlers</a:t>
            </a:r>
            <a:r>
              <a:rPr lang="en-US" sz="2400" dirty="0" smtClean="0"/>
              <a:t>.</a:t>
            </a:r>
          </a:p>
          <a:p>
            <a:r>
              <a:rPr lang="en-US" sz="2400" dirty="0" smtClean="0"/>
              <a:t>The </a:t>
            </a:r>
            <a:r>
              <a:rPr lang="en-US" sz="2400" dirty="0"/>
              <a:t>JSF specification defines a set of standard UI components and provides an Application Programming Interface (API) for developing components</a:t>
            </a:r>
            <a:r>
              <a:rPr lang="en-US" sz="2400" dirty="0" smtClean="0"/>
              <a:t>.</a:t>
            </a:r>
          </a:p>
          <a:p>
            <a:r>
              <a:rPr lang="en-US" sz="2400" dirty="0" smtClean="0"/>
              <a:t>JSF </a:t>
            </a:r>
            <a:r>
              <a:rPr lang="en-US" sz="2400" dirty="0"/>
              <a:t>enables the reuse and extension of the existing standard UI components.</a:t>
            </a:r>
          </a:p>
        </p:txBody>
      </p:sp>
      <p:sp>
        <p:nvSpPr>
          <p:cNvPr id="4" name="Slide Number Placeholder 3"/>
          <p:cNvSpPr>
            <a:spLocks noGrp="1"/>
          </p:cNvSpPr>
          <p:nvPr>
            <p:ph type="sldNum" sz="quarter" idx="12"/>
          </p:nvPr>
        </p:nvSpPr>
        <p:spPr/>
        <p:txBody>
          <a:bodyPr/>
          <a:lstStyle/>
          <a:p>
            <a:fld id="{096C2693-28D9-44D8-AB47-B3E969782C6A}" type="slidenum">
              <a:rPr lang="en-US" smtClean="0"/>
              <a:pPr/>
              <a:t>8</a:t>
            </a:fld>
            <a:endParaRPr lang="en-US"/>
          </a:p>
        </p:txBody>
      </p:sp>
    </p:spTree>
    <p:extLst>
      <p:ext uri="{BB962C8B-B14F-4D97-AF65-F5344CB8AC3E}">
        <p14:creationId xmlns="" xmlns:p14="http://schemas.microsoft.com/office/powerpoint/2010/main" val="1104355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JSF Benefits</a:t>
            </a:r>
          </a:p>
        </p:txBody>
      </p:sp>
      <p:sp>
        <p:nvSpPr>
          <p:cNvPr id="3" name="Content Placeholder 2"/>
          <p:cNvSpPr>
            <a:spLocks noGrp="1"/>
          </p:cNvSpPr>
          <p:nvPr>
            <p:ph idx="1"/>
          </p:nvPr>
        </p:nvSpPr>
        <p:spPr/>
        <p:txBody>
          <a:bodyPr>
            <a:normAutofit/>
          </a:bodyPr>
          <a:lstStyle/>
          <a:p>
            <a:r>
              <a:rPr lang="en-US" sz="3200" dirty="0"/>
              <a:t>providing reusable UI </a:t>
            </a:r>
            <a:r>
              <a:rPr lang="en-US" sz="3200" dirty="0" smtClean="0"/>
              <a:t>components</a:t>
            </a:r>
            <a:endParaRPr lang="en-US" sz="3200" dirty="0"/>
          </a:p>
          <a:p>
            <a:r>
              <a:rPr lang="en-US" sz="3200" dirty="0"/>
              <a:t>making easy data transfer between UI </a:t>
            </a:r>
            <a:r>
              <a:rPr lang="en-US" sz="3200" dirty="0" smtClean="0"/>
              <a:t>components</a:t>
            </a:r>
            <a:endParaRPr lang="en-US" sz="3200" dirty="0"/>
          </a:p>
          <a:p>
            <a:r>
              <a:rPr lang="en-US" sz="3200" dirty="0"/>
              <a:t>managing UI state across multiple server </a:t>
            </a:r>
            <a:r>
              <a:rPr lang="en-US" sz="3200" dirty="0" smtClean="0"/>
              <a:t>requests</a:t>
            </a:r>
            <a:endParaRPr lang="en-US" sz="3200" dirty="0"/>
          </a:p>
          <a:p>
            <a:r>
              <a:rPr lang="en-US" sz="3200" dirty="0"/>
              <a:t>enabling implementation of custom </a:t>
            </a:r>
            <a:r>
              <a:rPr lang="en-US" sz="3200" dirty="0" smtClean="0"/>
              <a:t>components</a:t>
            </a:r>
            <a:endParaRPr lang="en-US" sz="3200" dirty="0"/>
          </a:p>
          <a:p>
            <a:r>
              <a:rPr lang="en-US" sz="3200" dirty="0"/>
              <a:t>wiring client side event to server side application code</a:t>
            </a:r>
          </a:p>
        </p:txBody>
      </p:sp>
      <p:sp>
        <p:nvSpPr>
          <p:cNvPr id="4" name="Slide Number Placeholder 3"/>
          <p:cNvSpPr>
            <a:spLocks noGrp="1"/>
          </p:cNvSpPr>
          <p:nvPr>
            <p:ph type="sldNum" sz="quarter" idx="12"/>
          </p:nvPr>
        </p:nvSpPr>
        <p:spPr/>
        <p:txBody>
          <a:bodyPr/>
          <a:lstStyle/>
          <a:p>
            <a:fld id="{096C2693-28D9-44D8-AB47-B3E969782C6A}" type="slidenum">
              <a:rPr lang="en-US" smtClean="0"/>
              <a:pPr/>
              <a:t>9</a:t>
            </a:fld>
            <a:endParaRPr lang="en-US"/>
          </a:p>
        </p:txBody>
      </p:sp>
    </p:spTree>
    <p:extLst>
      <p:ext uri="{BB962C8B-B14F-4D97-AF65-F5344CB8AC3E}">
        <p14:creationId xmlns="" xmlns:p14="http://schemas.microsoft.com/office/powerpoint/2010/main" val="37785769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1127</TotalTime>
  <Words>2810</Words>
  <Application>Microsoft Office PowerPoint</Application>
  <PresentationFormat>Custom</PresentationFormat>
  <Paragraphs>244</Paragraphs>
  <Slides>36</Slides>
  <Notes>17</Notes>
  <HiddenSlides>1</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Facet</vt:lpstr>
      <vt:lpstr>Plateform for Enterprise Solution: Java EE5</vt:lpstr>
      <vt:lpstr>Platform for Enterprise Solutions : JAVA EE5:</vt:lpstr>
      <vt:lpstr>JAVA EE Platform Overview</vt:lpstr>
      <vt:lpstr>What's New</vt:lpstr>
      <vt:lpstr>Web core technologies: Servlets and JSP</vt:lpstr>
      <vt:lpstr>Slide 6</vt:lpstr>
      <vt:lpstr>Java Server Faces (JSF)</vt:lpstr>
      <vt:lpstr>What is JSF?</vt:lpstr>
      <vt:lpstr>JSF Benefits</vt:lpstr>
      <vt:lpstr>JSF UI component model</vt:lpstr>
      <vt:lpstr>What is MVC Design Pattern?</vt:lpstr>
      <vt:lpstr>JSF Architecture</vt:lpstr>
      <vt:lpstr>JSF - Life Cycle</vt:lpstr>
      <vt:lpstr>Slide 14</vt:lpstr>
      <vt:lpstr>Servlets</vt:lpstr>
      <vt:lpstr>What are Servlets?</vt:lpstr>
      <vt:lpstr>Servlets advantages in comparison with the CGI</vt:lpstr>
      <vt:lpstr>Servlets Architecture</vt:lpstr>
      <vt:lpstr>Servlets Tasks</vt:lpstr>
      <vt:lpstr>Servlets Packages</vt:lpstr>
      <vt:lpstr>Servlet Development environment setup</vt:lpstr>
      <vt:lpstr>Servlet life cycle</vt:lpstr>
      <vt:lpstr>Architecture Diagram</vt:lpstr>
      <vt:lpstr>Servlets</vt:lpstr>
      <vt:lpstr>Slide 25</vt:lpstr>
      <vt:lpstr>JSP</vt:lpstr>
      <vt:lpstr>What is Java Server Pages?</vt:lpstr>
      <vt:lpstr>Why Use JSP?</vt:lpstr>
      <vt:lpstr>Advantages of JSP</vt:lpstr>
      <vt:lpstr>Advantages of JSP</vt:lpstr>
      <vt:lpstr>JSP - Architecture</vt:lpstr>
      <vt:lpstr>JSP Processing</vt:lpstr>
      <vt:lpstr>JSP - Life Cycle</vt:lpstr>
      <vt:lpstr>JSP - Life Cycle</vt:lpstr>
      <vt:lpstr>JSP Compilation</vt:lpstr>
      <vt:lpstr>JSF, Servlet and JSP</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alok pandey</dc:creator>
  <cp:lastModifiedBy>ntc</cp:lastModifiedBy>
  <cp:revision>234</cp:revision>
  <dcterms:created xsi:type="dcterms:W3CDTF">2015-06-13T08:23:07Z</dcterms:created>
  <dcterms:modified xsi:type="dcterms:W3CDTF">2016-08-20T01:30:04Z</dcterms:modified>
</cp:coreProperties>
</file>