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65" r:id="rId2"/>
    <p:sldId id="258" r:id="rId3"/>
    <p:sldId id="268" r:id="rId4"/>
    <p:sldId id="267" r:id="rId5"/>
    <p:sldId id="291" r:id="rId6"/>
    <p:sldId id="292" r:id="rId7"/>
    <p:sldId id="275" r:id="rId8"/>
    <p:sldId id="276" r:id="rId9"/>
    <p:sldId id="277" r:id="rId10"/>
    <p:sldId id="278" r:id="rId11"/>
    <p:sldId id="293" r:id="rId12"/>
    <p:sldId id="269" r:id="rId13"/>
    <p:sldId id="280" r:id="rId14"/>
    <p:sldId id="281" r:id="rId15"/>
    <p:sldId id="273" r:id="rId16"/>
    <p:sldId id="274" r:id="rId17"/>
    <p:sldId id="272" r:id="rId18"/>
    <p:sldId id="295" r:id="rId19"/>
    <p:sldId id="29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17" autoAdjust="0"/>
  </p:normalViewPr>
  <p:slideViewPr>
    <p:cSldViewPr snapToGrid="0">
      <p:cViewPr varScale="1">
        <p:scale>
          <a:sx n="57" d="100"/>
          <a:sy n="57" d="100"/>
        </p:scale>
        <p:origin x="-118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82C7DD-AEB8-48A9-9E9D-6CFB6D979656}" type="datetimeFigureOut">
              <a:rPr lang="en-US" smtClean="0"/>
              <a:pPr/>
              <a:t>8/19/2016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E69CE-2C46-42AE-A856-D23A2CD0ED47}" type="slidenum">
              <a:rPr lang="en-US" smtClean="0"/>
              <a:pPr/>
              <a:t>‹#›</a:t>
            </a:fld>
            <a:endParaRPr lang="en-US"/>
          </a:p>
        </p:txBody>
      </p:sp>
    </p:spTree>
    <p:extLst>
      <p:ext uri="{BB962C8B-B14F-4D97-AF65-F5344CB8AC3E}">
        <p14:creationId xmlns="" xmlns:p14="http://schemas.microsoft.com/office/powerpoint/2010/main" val="1832098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An XML Document Representing a Purchase Order</a:t>
            </a:r>
          </a:p>
          <a:p>
            <a:endParaRPr lang="en-US" dirty="0"/>
          </a:p>
        </p:txBody>
      </p:sp>
      <p:sp>
        <p:nvSpPr>
          <p:cNvPr id="4" name="Slide Number Placeholder 3"/>
          <p:cNvSpPr>
            <a:spLocks noGrp="1"/>
          </p:cNvSpPr>
          <p:nvPr>
            <p:ph type="sldNum" sz="quarter" idx="10"/>
          </p:nvPr>
        </p:nvSpPr>
        <p:spPr/>
        <p:txBody>
          <a:bodyPr/>
          <a:lstStyle/>
          <a:p>
            <a:fld id="{654E69CE-2C46-42AE-A856-D23A2CD0ED47}" type="slidenum">
              <a:rPr lang="en-US" smtClean="0"/>
              <a:pPr/>
              <a:t>8</a:t>
            </a:fld>
            <a:endParaRPr lang="en-US"/>
          </a:p>
        </p:txBody>
      </p:sp>
    </p:spTree>
    <p:extLst>
      <p:ext uri="{BB962C8B-B14F-4D97-AF65-F5344CB8AC3E}">
        <p14:creationId xmlns="" xmlns:p14="http://schemas.microsoft.com/office/powerpoint/2010/main" val="1545283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Java Architecture for XML Processing (JAXP) is an API that provides a common, implementation-independent interface for creating and using the SAX, DOM, and XSLT APIs in Java.</a:t>
            </a:r>
          </a:p>
          <a:p>
            <a:r>
              <a:rPr lang="en-US" dirty="0" smtClean="0"/>
              <a:t>Prior to JAXP, there were different incompatible versions of XML parsers and transformers from different vendors. JAXP has provided an abstraction layer on top of these vendor-specific XML API implementations to parse</a:t>
            </a:r>
          </a:p>
          <a:p>
            <a:r>
              <a:rPr lang="en-US" dirty="0" smtClean="0"/>
              <a:t>and transform XML resources.</a:t>
            </a:r>
          </a:p>
          <a:p>
            <a:r>
              <a:rPr lang="en-US" dirty="0" smtClean="0"/>
              <a:t>Note that JAXP doesn’t use a different mechanism to parse and transform XML documents. Instead, applications can use it to access the underlying XML APIs indirectly in a common manner. Applications can then replace a</a:t>
            </a:r>
          </a:p>
          <a:p>
            <a:r>
              <a:rPr lang="en-US" dirty="0" smtClean="0"/>
              <a:t>vendor’s implementation with another. Using JAXP, you can parse XML documents with SAX or DOM as the underlying strategy, or transform them to a new format using XSLT.</a:t>
            </a:r>
            <a:endParaRPr lang="en-US" dirty="0"/>
          </a:p>
        </p:txBody>
      </p:sp>
      <p:sp>
        <p:nvSpPr>
          <p:cNvPr id="4" name="Slide Number Placeholder 3"/>
          <p:cNvSpPr>
            <a:spLocks noGrp="1"/>
          </p:cNvSpPr>
          <p:nvPr>
            <p:ph type="sldNum" sz="quarter" idx="10"/>
          </p:nvPr>
        </p:nvSpPr>
        <p:spPr/>
        <p:txBody>
          <a:bodyPr/>
          <a:lstStyle/>
          <a:p>
            <a:fld id="{654E69CE-2C46-42AE-A856-D23A2CD0ED47}" type="slidenum">
              <a:rPr lang="en-US" smtClean="0"/>
              <a:pPr/>
              <a:t>10</a:t>
            </a:fld>
            <a:endParaRPr lang="en-US"/>
          </a:p>
        </p:txBody>
      </p:sp>
    </p:spTree>
    <p:extLst>
      <p:ext uri="{BB962C8B-B14F-4D97-AF65-F5344CB8AC3E}">
        <p14:creationId xmlns="" xmlns:p14="http://schemas.microsoft.com/office/powerpoint/2010/main" val="687086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Java Architecture for XML Processing (JAXP) is an API that provides a common, implementation-independent interface for creating and using the SAX, DOM, and XSLT APIs in Java.</a:t>
            </a:r>
          </a:p>
          <a:p>
            <a:r>
              <a:rPr lang="en-US" dirty="0" smtClean="0"/>
              <a:t>Prior to JAXP, there were different incompatible versions of XML parsers and transformers from different vendors. JAXP has provided an abstraction layer on top of these vendor-specific XML API implementations to parse</a:t>
            </a:r>
          </a:p>
          <a:p>
            <a:r>
              <a:rPr lang="en-US" dirty="0" smtClean="0"/>
              <a:t>and transform XML resources.</a:t>
            </a:r>
          </a:p>
          <a:p>
            <a:r>
              <a:rPr lang="en-US" dirty="0" smtClean="0"/>
              <a:t>Note that JAXP doesn’t use a different mechanism to parse and transform XML documents. Instead, applications can use it to access the underlying XML APIs indirectly in a common manner. Applications can then replace a</a:t>
            </a:r>
          </a:p>
          <a:p>
            <a:r>
              <a:rPr lang="en-US" dirty="0" smtClean="0"/>
              <a:t>vendor’s implementation with another. Using JAXP, you can parse XML documents with SAX or DOM as the underlying strategy, or transform them to a new format using XSLT.</a:t>
            </a:r>
            <a:endParaRPr lang="en-US" dirty="0"/>
          </a:p>
        </p:txBody>
      </p:sp>
      <p:sp>
        <p:nvSpPr>
          <p:cNvPr id="4" name="Slide Number Placeholder 3"/>
          <p:cNvSpPr>
            <a:spLocks noGrp="1"/>
          </p:cNvSpPr>
          <p:nvPr>
            <p:ph type="sldNum" sz="quarter" idx="10"/>
          </p:nvPr>
        </p:nvSpPr>
        <p:spPr/>
        <p:txBody>
          <a:bodyPr/>
          <a:lstStyle/>
          <a:p>
            <a:fld id="{654E69CE-2C46-42AE-A856-D23A2CD0ED47}" type="slidenum">
              <a:rPr lang="en-US" smtClean="0"/>
              <a:pPr/>
              <a:t>11</a:t>
            </a:fld>
            <a:endParaRPr lang="en-US"/>
          </a:p>
        </p:txBody>
      </p:sp>
    </p:spTree>
    <p:extLst>
      <p:ext uri="{BB962C8B-B14F-4D97-AF65-F5344CB8AC3E}">
        <p14:creationId xmlns="" xmlns:p14="http://schemas.microsoft.com/office/powerpoint/2010/main" val="687086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SOAP web services depend on several technologies and protocols to transport and to transform data from a consumer to a service provider in a standard way. The ones that you will come across more often are the following:</a:t>
            </a:r>
          </a:p>
          <a:p>
            <a:r>
              <a:rPr lang="en-US" dirty="0" smtClean="0"/>
              <a:t>Extensible Markup Language (XML) is the basic foundation on which SOAP web services are built and defined (SOAP, WSDL, and UDDI).</a:t>
            </a:r>
          </a:p>
          <a:p>
            <a:r>
              <a:rPr lang="en-US" dirty="0" smtClean="0"/>
              <a:t>• Web Services Description Language (WSDL) defines the protocol, interface, message types, and interactions between the consumer and the provider.</a:t>
            </a:r>
          </a:p>
          <a:p>
            <a:r>
              <a:rPr lang="en-US" dirty="0" smtClean="0"/>
              <a:t>• Simple Object Access Protocol (SOAP) is a message-encoding protocol based on XML technologies, defining an envelope for web services communication.</a:t>
            </a:r>
          </a:p>
          <a:p>
            <a:r>
              <a:rPr lang="en-US" dirty="0" smtClean="0"/>
              <a:t>• Messages are exchanged using a transport protocol. Although Hypertext Transfer Protocol (HTTP) is the most widely adopted transport protocol, others such as SMTP or JMS can also be used.</a:t>
            </a:r>
          </a:p>
          <a:p>
            <a:r>
              <a:rPr lang="en-US" dirty="0" smtClean="0"/>
              <a:t>• Universal Description Discovery, and Integration (UDDI) is an optional service registry and discovery mechanism, similar to the Yellow Pages; it can be used for storing and categorizing SOAP web services interfaces (WSDL).</a:t>
            </a:r>
          </a:p>
          <a:p>
            <a:r>
              <a:rPr lang="en-US" dirty="0" smtClean="0"/>
              <a:t>With these standard technologies, SOAP web services provide almost unlimited potential. Clients can call a service, which can be mapped to any program and accommodate any data type and structure to exchange messages through XML.</a:t>
            </a:r>
            <a:endParaRPr lang="en-US" dirty="0"/>
          </a:p>
        </p:txBody>
      </p:sp>
      <p:sp>
        <p:nvSpPr>
          <p:cNvPr id="4" name="Slide Number Placeholder 3"/>
          <p:cNvSpPr>
            <a:spLocks noGrp="1"/>
          </p:cNvSpPr>
          <p:nvPr>
            <p:ph type="sldNum" sz="quarter" idx="10"/>
          </p:nvPr>
        </p:nvSpPr>
        <p:spPr/>
        <p:txBody>
          <a:bodyPr/>
          <a:lstStyle/>
          <a:p>
            <a:fld id="{654E69CE-2C46-42AE-A856-D23A2CD0ED47}" type="slidenum">
              <a:rPr lang="en-US" smtClean="0"/>
              <a:pPr/>
              <a:t>13</a:t>
            </a:fld>
            <a:endParaRPr lang="en-US"/>
          </a:p>
        </p:txBody>
      </p:sp>
    </p:spTree>
    <p:extLst>
      <p:ext uri="{BB962C8B-B14F-4D97-AF65-F5344CB8AC3E}">
        <p14:creationId xmlns="" xmlns:p14="http://schemas.microsoft.com/office/powerpoint/2010/main" val="2521648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110066"/>
            <a:ext cx="12192000" cy="7516514"/>
            <a:chOff x="0" y="-110066"/>
            <a:chExt cx="12192000" cy="7516514"/>
          </a:xfrm>
        </p:grpSpPr>
        <p:cxnSp>
          <p:nvCxnSpPr>
            <p:cNvPr id="32" name="Straight Connector 31"/>
            <p:cNvCxnSpPr/>
            <p:nvPr/>
          </p:nvCxnSpPr>
          <p:spPr>
            <a:xfrm>
              <a:off x="10972800" y="-110066"/>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a:stCxn id="27" idx="5"/>
            </p:cNvCxnSpPr>
            <p:nvPr/>
          </p:nvCxnSpPr>
          <p:spPr>
            <a:xfrm flipH="1">
              <a:off x="8347260" y="6449681"/>
              <a:ext cx="3844740" cy="95676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10895556" y="-8467"/>
              <a:ext cx="129326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11928296" y="-8467"/>
              <a:ext cx="263703"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1168009" y="6041362"/>
              <a:ext cx="1023991" cy="816638"/>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10898730" y="-8467"/>
              <a:ext cx="129009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1513792" y="-8467"/>
              <a:ext cx="67503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102742"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6628700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788024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15544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284516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041790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046859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516169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88938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908301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5" name="Footer Placeholder 4"/>
          <p:cNvSpPr>
            <a:spLocks noGrp="1"/>
          </p:cNvSpPr>
          <p:nvPr>
            <p:ph type="ftr" sz="quarter" idx="11"/>
          </p:nvPr>
        </p:nvSpPr>
        <p:spPr>
          <a:xfrm>
            <a:off x="677334" y="6041362"/>
            <a:ext cx="6297612"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07369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5400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8" name="Footer Placeholder 7"/>
          <p:cNvSpPr>
            <a:spLocks noGrp="1"/>
          </p:cNvSpPr>
          <p:nvPr>
            <p:ph type="ftr" sz="quarter" idx="11"/>
          </p:nvPr>
        </p:nvSpPr>
        <p:spPr>
          <a:xfrm>
            <a:off x="677334" y="6041362"/>
            <a:ext cx="6297612"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47864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4" name="Footer Placeholder 3"/>
          <p:cNvSpPr>
            <a:spLocks noGrp="1"/>
          </p:cNvSpPr>
          <p:nvPr>
            <p:ph type="ftr" sz="quarter" idx="11"/>
          </p:nvPr>
        </p:nvSpPr>
        <p:spPr>
          <a:xfrm>
            <a:off x="677334" y="6041362"/>
            <a:ext cx="6297612"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249754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3" name="Footer Placeholder 2"/>
          <p:cNvSpPr>
            <a:spLocks noGrp="1"/>
          </p:cNvSpPr>
          <p:nvPr>
            <p:ph type="ftr" sz="quarter" idx="11"/>
          </p:nvPr>
        </p:nvSpPr>
        <p:spPr>
          <a:xfrm>
            <a:off x="677334" y="6041362"/>
            <a:ext cx="6297612"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838949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17047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205133" y="6041362"/>
            <a:ext cx="911939" cy="365125"/>
          </a:xfrm>
          <a:prstGeom prst="rect">
            <a:avLst/>
          </a:prstGeom>
        </p:spPr>
        <p:txBody>
          <a:bodyPr/>
          <a:lstStyle/>
          <a:p>
            <a:fld id="{F6CD8407-AF3E-44C7-8A97-0B59C83E0C00}" type="datetimeFigureOut">
              <a:rPr lang="en-US" smtClean="0"/>
              <a:pPr/>
              <a:t>8/19/2016</a:t>
            </a:fld>
            <a:endParaRPr lang="en-US"/>
          </a:p>
        </p:txBody>
      </p:sp>
      <p:sp>
        <p:nvSpPr>
          <p:cNvPr id="6" name="Footer Placeholder 5"/>
          <p:cNvSpPr>
            <a:spLocks noGrp="1"/>
          </p:cNvSpPr>
          <p:nvPr>
            <p:ph type="ftr" sz="quarter" idx="11"/>
          </p:nvPr>
        </p:nvSpPr>
        <p:spPr>
          <a:xfrm>
            <a:off x="677334" y="6041362"/>
            <a:ext cx="6297612"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590663" y="6041362"/>
            <a:ext cx="683339" cy="365125"/>
          </a:xfrm>
          <a:prstGeom prst="rect">
            <a:avLst/>
          </a:prstGeom>
        </p:spPr>
        <p:txBody>
          <a:bodyPr/>
          <a:lstStyle/>
          <a:p>
            <a:fld id="{096C2693-28D9-44D8-AB47-B3E969782C6A}" type="slidenum">
              <a:rPr lang="en-US" smtClean="0"/>
              <a:pPr/>
              <a:t>‹#›</a:t>
            </a:fld>
            <a:endParaRPr lang="en-US"/>
          </a:p>
        </p:txBody>
      </p:sp>
    </p:spTree>
    <p:extLst>
      <p:ext uri="{BB962C8B-B14F-4D97-AF65-F5344CB8AC3E}">
        <p14:creationId xmlns="" xmlns:p14="http://schemas.microsoft.com/office/powerpoint/2010/main" val="318519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 y="1807"/>
            <a:ext cx="12191999" cy="7126825"/>
            <a:chOff x="1" y="-8467"/>
            <a:chExt cx="12191999" cy="7126825"/>
          </a:xfrm>
        </p:grpSpPr>
        <p:cxnSp>
          <p:nvCxnSpPr>
            <p:cNvPr id="20" name="Straight Connector 19"/>
            <p:cNvCxnSpPr/>
            <p:nvPr/>
          </p:nvCxnSpPr>
          <p:spPr>
            <a:xfrm flipH="1">
              <a:off x="11193542" y="5866544"/>
              <a:ext cx="967010" cy="957134"/>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11290323" y="5219272"/>
              <a:ext cx="726165" cy="189908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11844152" y="-8467"/>
              <a:ext cx="344673"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11590866" y="-8467"/>
              <a:ext cx="601134"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11590866" y="5054884"/>
              <a:ext cx="601134" cy="1803115"/>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11537878" y="-8467"/>
              <a:ext cx="650947"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1513792" y="-8467"/>
              <a:ext cx="675032"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1528596" y="-8467"/>
              <a:ext cx="660228"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1003622" y="4458984"/>
              <a:ext cx="1185203" cy="2399016"/>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1" y="4013200"/>
              <a:ext cx="102742"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44150" y="167812"/>
            <a:ext cx="10757803" cy="66439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955497"/>
            <a:ext cx="10716480" cy="508586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2974139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6" y="2404534"/>
            <a:ext cx="9332730" cy="1646302"/>
          </a:xfrm>
        </p:spPr>
        <p:txBody>
          <a:bodyPr/>
          <a:lstStyle/>
          <a:p>
            <a:r>
              <a:rPr lang="en-US" dirty="0" smtClean="0"/>
              <a:t>Service Oriented Architecture</a:t>
            </a:r>
            <a:endParaRPr lang="en-US" dirty="0"/>
          </a:p>
        </p:txBody>
      </p:sp>
    </p:spTree>
    <p:extLst>
      <p:ext uri="{BB962C8B-B14F-4D97-AF65-F5344CB8AC3E}">
        <p14:creationId xmlns="" xmlns:p14="http://schemas.microsoft.com/office/powerpoint/2010/main" val="2254852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XML Binding in Java</a:t>
            </a:r>
            <a:endParaRPr lang="en-US"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1054982" y="1662547"/>
            <a:ext cx="9908023" cy="3458094"/>
          </a:xfrm>
          <a:prstGeom prst="rect">
            <a:avLst/>
          </a:prstGeom>
          <a:noFill/>
          <a:ln w="9525">
            <a:noFill/>
            <a:miter lim="800000"/>
            <a:headEnd/>
            <a:tailEnd/>
          </a:ln>
        </p:spPr>
      </p:pic>
      <p:sp>
        <p:nvSpPr>
          <p:cNvPr id="6" name="TextBox 5"/>
          <p:cNvSpPr txBox="1"/>
          <p:nvPr/>
        </p:nvSpPr>
        <p:spPr>
          <a:xfrm>
            <a:off x="6683433" y="1130529"/>
            <a:ext cx="4505498" cy="369332"/>
          </a:xfrm>
          <a:prstGeom prst="rect">
            <a:avLst/>
          </a:prstGeom>
          <a:noFill/>
        </p:spPr>
        <p:txBody>
          <a:bodyPr wrap="square" rtlCol="0">
            <a:spAutoFit/>
          </a:bodyPr>
          <a:lstStyle/>
          <a:p>
            <a:r>
              <a:rPr lang="en-US" dirty="0" smtClean="0"/>
              <a:t>JAXB: Java Architecture for XML Binding</a:t>
            </a:r>
          </a:p>
        </p:txBody>
      </p:sp>
    </p:spTree>
    <p:extLst>
      <p:ext uri="{BB962C8B-B14F-4D97-AF65-F5344CB8AC3E}">
        <p14:creationId xmlns="" xmlns:p14="http://schemas.microsoft.com/office/powerpoint/2010/main" val="3479837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Marshalling and un-marshalling </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1093373" y="2028305"/>
            <a:ext cx="9723563" cy="2635741"/>
          </a:xfrm>
          <a:prstGeom prst="rect">
            <a:avLst/>
          </a:prstGeom>
          <a:noFill/>
          <a:ln w="9525">
            <a:noFill/>
            <a:miter lim="800000"/>
            <a:headEnd/>
            <a:tailEnd/>
          </a:ln>
        </p:spPr>
      </p:pic>
    </p:spTree>
    <p:extLst>
      <p:ext uri="{BB962C8B-B14F-4D97-AF65-F5344CB8AC3E}">
        <p14:creationId xmlns="" xmlns:p14="http://schemas.microsoft.com/office/powerpoint/2010/main" val="3479837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SOAP (</a:t>
            </a:r>
            <a:r>
              <a:rPr lang="en-US" dirty="0"/>
              <a:t>Simple Object Access protocol</a:t>
            </a:r>
            <a:r>
              <a:rPr lang="en-US" dirty="0" smtClean="0"/>
              <a:t>)</a:t>
            </a:r>
            <a:endParaRPr lang="en-US" dirty="0"/>
          </a:p>
        </p:txBody>
      </p:sp>
      <p:sp>
        <p:nvSpPr>
          <p:cNvPr id="3" name="Content Placeholder 2"/>
          <p:cNvSpPr>
            <a:spLocks noGrp="1"/>
          </p:cNvSpPr>
          <p:nvPr>
            <p:ph idx="1"/>
          </p:nvPr>
        </p:nvSpPr>
        <p:spPr/>
        <p:txBody>
          <a:bodyPr>
            <a:normAutofit/>
          </a:bodyPr>
          <a:lstStyle/>
          <a:p>
            <a:r>
              <a:rPr lang="en-US" sz="2800" dirty="0" smtClean="0"/>
              <a:t>It </a:t>
            </a:r>
            <a:r>
              <a:rPr lang="en-US" sz="2800" dirty="0"/>
              <a:t>is a protocol specification for exchanging structured information in the implementation of web services in computer networks. </a:t>
            </a:r>
            <a:endParaRPr lang="en-US" sz="2800" dirty="0" smtClean="0"/>
          </a:p>
          <a:p>
            <a:r>
              <a:rPr lang="en-US" sz="2800" dirty="0" smtClean="0"/>
              <a:t>It </a:t>
            </a:r>
            <a:r>
              <a:rPr lang="en-US" sz="2800" dirty="0"/>
              <a:t>uses XML Information Set for its message format, and relies on other application layer protocols, most notably Hypertext Transfer Protocol (HTTP</a:t>
            </a:r>
            <a:r>
              <a:rPr lang="en-US" sz="2800" dirty="0" smtClean="0"/>
              <a:t>),</a:t>
            </a:r>
          </a:p>
          <a:p>
            <a:r>
              <a:rPr lang="en-US" sz="2800" dirty="0" smtClean="0"/>
              <a:t>or </a:t>
            </a:r>
            <a:r>
              <a:rPr lang="en-US" sz="2800" dirty="0"/>
              <a:t>Simple Mail Transfer Protocol (SMTP), for message negotiation and transmission.</a:t>
            </a:r>
          </a:p>
        </p:txBody>
      </p:sp>
    </p:spTree>
    <p:extLst>
      <p:ext uri="{BB962C8B-B14F-4D97-AF65-F5344CB8AC3E}">
        <p14:creationId xmlns="" xmlns:p14="http://schemas.microsoft.com/office/powerpoint/2010/main" val="3802934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cstate="print"/>
          <a:stretch>
            <a:fillRect/>
          </a:stretch>
        </p:blipFill>
        <p:spPr>
          <a:xfrm>
            <a:off x="903875" y="1019641"/>
            <a:ext cx="9293862" cy="4375972"/>
          </a:xfrm>
          <a:prstGeom prst="rect">
            <a:avLst/>
          </a:prstGeom>
        </p:spPr>
      </p:pic>
    </p:spTree>
    <p:extLst>
      <p:ext uri="{BB962C8B-B14F-4D97-AF65-F5344CB8AC3E}">
        <p14:creationId xmlns="" xmlns:p14="http://schemas.microsoft.com/office/powerpoint/2010/main" val="41439051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SOAP Elements and Attributes</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010929273"/>
              </p:ext>
            </p:extLst>
          </p:nvPr>
        </p:nvGraphicFramePr>
        <p:xfrm>
          <a:off x="677863" y="955675"/>
          <a:ext cx="10715625" cy="5086350"/>
        </p:xfrm>
        <a:graphic>
          <a:graphicData uri="http://schemas.openxmlformats.org/drawingml/2006/table">
            <a:tbl>
              <a:tblPr firstRow="1" bandRow="1">
                <a:tableStyleId>{5C22544A-7EE6-4342-B048-85BDC9FD1C3A}</a:tableStyleId>
              </a:tblPr>
              <a:tblGrid>
                <a:gridCol w="1583199"/>
                <a:gridCol w="9132427"/>
              </a:tblGrid>
              <a:tr h="370840">
                <a:tc>
                  <a:txBody>
                    <a:bodyPr/>
                    <a:lstStyle/>
                    <a:p>
                      <a:r>
                        <a:rPr lang="en-US" sz="2600" dirty="0" smtClean="0"/>
                        <a:t>Element</a:t>
                      </a:r>
                      <a:endParaRPr lang="en-US" sz="2600" dirty="0"/>
                    </a:p>
                  </a:txBody>
                  <a:tcPr/>
                </a:tc>
                <a:tc>
                  <a:txBody>
                    <a:bodyPr/>
                    <a:lstStyle/>
                    <a:p>
                      <a:r>
                        <a:rPr lang="en-US" sz="2600" dirty="0" smtClean="0"/>
                        <a:t>Description</a:t>
                      </a:r>
                      <a:endParaRPr lang="en-US" sz="2600" dirty="0"/>
                    </a:p>
                  </a:txBody>
                  <a:tcPr/>
                </a:tc>
              </a:tr>
              <a:tr h="370840">
                <a:tc>
                  <a:txBody>
                    <a:bodyPr/>
                    <a:lstStyle/>
                    <a:p>
                      <a:r>
                        <a:rPr lang="en-US" sz="2600" dirty="0" smtClean="0"/>
                        <a:t>Envelope</a:t>
                      </a:r>
                      <a:endParaRPr lang="en-US" sz="2600" dirty="0"/>
                    </a:p>
                  </a:txBody>
                  <a:tcPr/>
                </a:tc>
                <a:tc>
                  <a:txBody>
                    <a:bodyPr/>
                    <a:lstStyle/>
                    <a:p>
                      <a:r>
                        <a:rPr lang="en-US" sz="2600" dirty="0" smtClean="0"/>
                        <a:t>Defines the message and the namespace used in the document. This is a required root element</a:t>
                      </a:r>
                      <a:endParaRPr lang="en-US" sz="2600" dirty="0"/>
                    </a:p>
                  </a:txBody>
                  <a:tcPr/>
                </a:tc>
              </a:tr>
              <a:tr h="370840">
                <a:tc>
                  <a:txBody>
                    <a:bodyPr/>
                    <a:lstStyle/>
                    <a:p>
                      <a:r>
                        <a:rPr lang="en-US" sz="2600" dirty="0" smtClean="0"/>
                        <a:t>Header</a:t>
                      </a:r>
                      <a:endParaRPr lang="en-US" sz="2600" dirty="0"/>
                    </a:p>
                  </a:txBody>
                  <a:tcPr/>
                </a:tc>
                <a:tc>
                  <a:txBody>
                    <a:bodyPr/>
                    <a:lstStyle/>
                    <a:p>
                      <a:r>
                        <a:rPr lang="en-US" sz="2600" dirty="0" smtClean="0"/>
                        <a:t>Contains any optional attributes of the message or application-specific infrastructure such as security information or network routing</a:t>
                      </a:r>
                      <a:endParaRPr lang="en-US" sz="2600" dirty="0"/>
                    </a:p>
                  </a:txBody>
                  <a:tcPr/>
                </a:tc>
              </a:tr>
              <a:tr h="370840">
                <a:tc>
                  <a:txBody>
                    <a:bodyPr/>
                    <a:lstStyle/>
                    <a:p>
                      <a:r>
                        <a:rPr lang="en-US" sz="2600" dirty="0" smtClean="0"/>
                        <a:t>Body</a:t>
                      </a:r>
                      <a:endParaRPr lang="en-US" sz="2600" dirty="0"/>
                    </a:p>
                  </a:txBody>
                  <a:tcPr/>
                </a:tc>
                <a:tc>
                  <a:txBody>
                    <a:bodyPr/>
                    <a:lstStyle/>
                    <a:p>
                      <a:r>
                        <a:rPr lang="en-US" sz="2600" dirty="0" smtClean="0"/>
                        <a:t>Contains the message being exchanged between applications</a:t>
                      </a:r>
                      <a:endParaRPr lang="en-US" sz="2600" dirty="0"/>
                    </a:p>
                  </a:txBody>
                  <a:tcPr/>
                </a:tc>
              </a:tr>
              <a:tr h="370840">
                <a:tc>
                  <a:txBody>
                    <a:bodyPr/>
                    <a:lstStyle/>
                    <a:p>
                      <a:r>
                        <a:rPr lang="en-US" sz="2600" dirty="0" smtClean="0"/>
                        <a:t>Fault</a:t>
                      </a:r>
                      <a:endParaRPr lang="en-US" sz="2600" dirty="0"/>
                    </a:p>
                  </a:txBody>
                  <a:tcPr/>
                </a:tc>
                <a:tc>
                  <a:txBody>
                    <a:bodyPr/>
                    <a:lstStyle/>
                    <a:p>
                      <a:r>
                        <a:rPr lang="en-US" sz="2600" dirty="0" smtClean="0"/>
                        <a:t>Provides information about errors that occur while the message is processed. This element is optional</a:t>
                      </a:r>
                      <a:endParaRPr lang="en-US" sz="2600" dirty="0"/>
                    </a:p>
                  </a:txBody>
                  <a:tcPr/>
                </a:tc>
              </a:tr>
            </a:tbl>
          </a:graphicData>
        </a:graphic>
      </p:graphicFrame>
    </p:spTree>
    <p:extLst>
      <p:ext uri="{BB962C8B-B14F-4D97-AF65-F5344CB8AC3E}">
        <p14:creationId xmlns="" xmlns:p14="http://schemas.microsoft.com/office/powerpoint/2010/main" val="3396431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SOAP Request</a:t>
            </a:r>
          </a:p>
        </p:txBody>
      </p:sp>
      <p:sp>
        <p:nvSpPr>
          <p:cNvPr id="3" name="Content Placeholder 2"/>
          <p:cNvSpPr>
            <a:spLocks noGrp="1"/>
          </p:cNvSpPr>
          <p:nvPr>
            <p:ph idx="1"/>
          </p:nvPr>
        </p:nvSpPr>
        <p:spPr/>
        <p:txBody>
          <a:bodyPr>
            <a:normAutofit lnSpcReduction="10000"/>
          </a:bodyPr>
          <a:lstStyle/>
          <a:p>
            <a:pPr marL="0" indent="0">
              <a:buNone/>
            </a:pPr>
            <a:r>
              <a:rPr lang="en-US" dirty="0"/>
              <a:t>POST /</a:t>
            </a:r>
            <a:r>
              <a:rPr lang="en-US" dirty="0" err="1"/>
              <a:t>InStock</a:t>
            </a:r>
            <a:r>
              <a:rPr lang="en-US" dirty="0"/>
              <a:t> HTTP/1.1</a:t>
            </a:r>
          </a:p>
          <a:p>
            <a:pPr marL="0" indent="0">
              <a:buNone/>
            </a:pPr>
            <a:r>
              <a:rPr lang="en-US" dirty="0"/>
              <a:t>Host: www.bookshop.org</a:t>
            </a:r>
          </a:p>
          <a:p>
            <a:pPr marL="0" indent="0">
              <a:buNone/>
            </a:pPr>
            <a:r>
              <a:rPr lang="en-US" dirty="0"/>
              <a:t>Content-Type: application/</a:t>
            </a:r>
            <a:r>
              <a:rPr lang="en-US" dirty="0" err="1"/>
              <a:t>soap+xml</a:t>
            </a:r>
            <a:r>
              <a:rPr lang="en-US" dirty="0"/>
              <a:t>; charset=utf-8</a:t>
            </a:r>
          </a:p>
          <a:p>
            <a:pPr marL="0" indent="0">
              <a:buNone/>
            </a:pPr>
            <a:r>
              <a:rPr lang="en-US" dirty="0"/>
              <a:t>Content-Length: </a:t>
            </a:r>
            <a:r>
              <a:rPr lang="en-US" dirty="0" err="1"/>
              <a:t>nnn</a:t>
            </a:r>
            <a:endParaRPr lang="en-US" dirty="0"/>
          </a:p>
          <a:p>
            <a:pPr marL="0" indent="0">
              <a:buNone/>
            </a:pPr>
            <a:r>
              <a:rPr lang="en-US" dirty="0"/>
              <a:t>&lt;?xml version="1.0"?&gt;</a:t>
            </a:r>
          </a:p>
          <a:p>
            <a:pPr marL="0" indent="0">
              <a:buNone/>
            </a:pPr>
            <a:r>
              <a:rPr lang="en-US" dirty="0"/>
              <a:t>&lt;</a:t>
            </a:r>
            <a:r>
              <a:rPr lang="en-US" dirty="0" err="1" smtClean="0"/>
              <a:t>soap:Envelope</a:t>
            </a:r>
            <a:r>
              <a:rPr lang="en-US" dirty="0" smtClean="0"/>
              <a:t> </a:t>
            </a:r>
            <a:r>
              <a:rPr lang="en-US" dirty="0" err="1" smtClean="0"/>
              <a:t>xmlns:soap</a:t>
            </a:r>
            <a:r>
              <a:rPr lang="en-US" dirty="0"/>
              <a:t>="http://www.w3.org/2001/12/soap-envelope"</a:t>
            </a:r>
          </a:p>
          <a:p>
            <a:pPr marL="0" indent="0">
              <a:buNone/>
            </a:pPr>
            <a:r>
              <a:rPr lang="en-US" dirty="0" err="1"/>
              <a:t>soap:encodingStyle</a:t>
            </a:r>
            <a:r>
              <a:rPr lang="en-US" dirty="0"/>
              <a:t>="http://www.w3.org/2001/12/soap-encoding"&gt;</a:t>
            </a:r>
          </a:p>
          <a:p>
            <a:pPr marL="0" indent="0">
              <a:buNone/>
            </a:pPr>
            <a:r>
              <a:rPr lang="en-US" dirty="0"/>
              <a:t>&lt;</a:t>
            </a:r>
            <a:r>
              <a:rPr lang="en-US" dirty="0" err="1"/>
              <a:t>soap:Body</a:t>
            </a:r>
            <a:r>
              <a:rPr lang="en-US" dirty="0"/>
              <a:t> </a:t>
            </a:r>
            <a:r>
              <a:rPr lang="en-US" dirty="0" err="1"/>
              <a:t>xmlns:m</a:t>
            </a:r>
            <a:r>
              <a:rPr lang="en-US" dirty="0"/>
              <a:t>="http://www.bookshop.org/prices"&gt;</a:t>
            </a:r>
          </a:p>
          <a:p>
            <a:pPr marL="0" indent="0">
              <a:buNone/>
            </a:pPr>
            <a:r>
              <a:rPr lang="en-US" dirty="0"/>
              <a:t>  &lt;</a:t>
            </a:r>
            <a:r>
              <a:rPr lang="en-US" dirty="0" err="1"/>
              <a:t>m:GetBookPrice</a:t>
            </a:r>
            <a:r>
              <a:rPr lang="en-US" dirty="0"/>
              <a:t>&gt;</a:t>
            </a:r>
          </a:p>
          <a:p>
            <a:pPr marL="0" indent="0">
              <a:buNone/>
            </a:pPr>
            <a:r>
              <a:rPr lang="en-US" dirty="0"/>
              <a:t>    &lt;</a:t>
            </a:r>
            <a:r>
              <a:rPr lang="en-US" dirty="0" err="1"/>
              <a:t>m:BookName</a:t>
            </a:r>
            <a:r>
              <a:rPr lang="en-US" dirty="0"/>
              <a:t>&gt;The </a:t>
            </a:r>
            <a:r>
              <a:rPr lang="en-US" dirty="0" err="1"/>
              <a:t>Fleamarket</a:t>
            </a:r>
            <a:r>
              <a:rPr lang="en-US" dirty="0"/>
              <a:t>&lt;/</a:t>
            </a:r>
            <a:r>
              <a:rPr lang="en-US" dirty="0" err="1"/>
              <a:t>m:BookName</a:t>
            </a:r>
            <a:r>
              <a:rPr lang="en-US" dirty="0"/>
              <a:t>&gt;</a:t>
            </a:r>
          </a:p>
          <a:p>
            <a:pPr marL="0" indent="0">
              <a:buNone/>
            </a:pPr>
            <a:r>
              <a:rPr lang="en-US" dirty="0"/>
              <a:t>  &lt;/</a:t>
            </a:r>
            <a:r>
              <a:rPr lang="en-US" dirty="0" err="1"/>
              <a:t>m:GetBookPrice</a:t>
            </a:r>
            <a:r>
              <a:rPr lang="en-US" dirty="0"/>
              <a:t>&gt;</a:t>
            </a:r>
          </a:p>
          <a:p>
            <a:pPr marL="0" indent="0">
              <a:buNone/>
            </a:pPr>
            <a:r>
              <a:rPr lang="en-US" dirty="0"/>
              <a:t>&lt;/</a:t>
            </a:r>
            <a:r>
              <a:rPr lang="en-US" dirty="0" err="1"/>
              <a:t>soap:Body</a:t>
            </a:r>
            <a:r>
              <a:rPr lang="en-US" dirty="0"/>
              <a:t>&gt;</a:t>
            </a:r>
          </a:p>
          <a:p>
            <a:pPr marL="0" indent="0">
              <a:buNone/>
            </a:pPr>
            <a:r>
              <a:rPr lang="en-US" dirty="0"/>
              <a:t>&lt;/</a:t>
            </a:r>
            <a:r>
              <a:rPr lang="en-US" dirty="0" err="1"/>
              <a:t>soap:Envelope</a:t>
            </a:r>
            <a:r>
              <a:rPr lang="en-US" dirty="0"/>
              <a:t>&gt;</a:t>
            </a:r>
          </a:p>
        </p:txBody>
      </p:sp>
    </p:spTree>
    <p:extLst>
      <p:ext uri="{BB962C8B-B14F-4D97-AF65-F5344CB8AC3E}">
        <p14:creationId xmlns="" xmlns:p14="http://schemas.microsoft.com/office/powerpoint/2010/main" val="353719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SOAP </a:t>
            </a:r>
            <a:r>
              <a:rPr lang="en-US" dirty="0" smtClean="0"/>
              <a:t>Response</a:t>
            </a:r>
            <a:endParaRPr lang="en-US" dirty="0"/>
          </a:p>
        </p:txBody>
      </p:sp>
      <p:sp>
        <p:nvSpPr>
          <p:cNvPr id="3" name="Content Placeholder 2"/>
          <p:cNvSpPr>
            <a:spLocks noGrp="1"/>
          </p:cNvSpPr>
          <p:nvPr>
            <p:ph idx="1"/>
          </p:nvPr>
        </p:nvSpPr>
        <p:spPr/>
        <p:txBody>
          <a:bodyPr>
            <a:normAutofit/>
          </a:bodyPr>
          <a:lstStyle/>
          <a:p>
            <a:pPr marL="0" indent="0">
              <a:buNone/>
            </a:pPr>
            <a:r>
              <a:rPr lang="en-US" dirty="0"/>
              <a:t>POST /</a:t>
            </a:r>
            <a:r>
              <a:rPr lang="en-US" dirty="0" err="1"/>
              <a:t>InStock</a:t>
            </a:r>
            <a:r>
              <a:rPr lang="en-US" dirty="0"/>
              <a:t> HTTP/1.1</a:t>
            </a:r>
          </a:p>
          <a:p>
            <a:pPr marL="0" indent="0">
              <a:buNone/>
            </a:pPr>
            <a:r>
              <a:rPr lang="en-US" dirty="0"/>
              <a:t>Host: www.bookshop.org</a:t>
            </a:r>
          </a:p>
          <a:p>
            <a:pPr marL="0" indent="0">
              <a:buNone/>
            </a:pPr>
            <a:r>
              <a:rPr lang="en-US" dirty="0"/>
              <a:t>Content-Type: application/</a:t>
            </a:r>
            <a:r>
              <a:rPr lang="en-US" dirty="0" err="1"/>
              <a:t>soap+xml</a:t>
            </a:r>
            <a:r>
              <a:rPr lang="en-US" dirty="0"/>
              <a:t>; charset=utf-8</a:t>
            </a:r>
          </a:p>
          <a:p>
            <a:pPr marL="0" indent="0">
              <a:buNone/>
            </a:pPr>
            <a:r>
              <a:rPr lang="en-US" dirty="0"/>
              <a:t>Content-Length: </a:t>
            </a:r>
            <a:r>
              <a:rPr lang="en-US" dirty="0" err="1"/>
              <a:t>nnn</a:t>
            </a:r>
            <a:endParaRPr lang="en-US" dirty="0"/>
          </a:p>
          <a:p>
            <a:pPr marL="0" indent="0">
              <a:buNone/>
            </a:pPr>
            <a:r>
              <a:rPr lang="en-US" dirty="0"/>
              <a:t>&lt;?xml version="1.0"?&gt;</a:t>
            </a:r>
          </a:p>
          <a:p>
            <a:pPr marL="0" indent="0">
              <a:buNone/>
            </a:pPr>
            <a:r>
              <a:rPr lang="en-US" dirty="0"/>
              <a:t>&lt;</a:t>
            </a:r>
            <a:r>
              <a:rPr lang="en-US" dirty="0" err="1" smtClean="0"/>
              <a:t>soap:Envelope</a:t>
            </a:r>
            <a:r>
              <a:rPr lang="en-US" dirty="0" smtClean="0"/>
              <a:t> </a:t>
            </a:r>
            <a:r>
              <a:rPr lang="en-US" dirty="0" err="1" smtClean="0"/>
              <a:t>xmlns:soap</a:t>
            </a:r>
            <a:r>
              <a:rPr lang="en-US" dirty="0"/>
              <a:t>="http://www.w3.org/2001/12/soap-envelope" </a:t>
            </a:r>
            <a:r>
              <a:rPr lang="en-US" dirty="0" err="1" smtClean="0"/>
              <a:t>soap:encodingStyle</a:t>
            </a:r>
            <a:r>
              <a:rPr lang="en-US" dirty="0"/>
              <a:t>="http://www.w3.org/2001/12/soap-encoding"&gt;</a:t>
            </a:r>
          </a:p>
          <a:p>
            <a:pPr marL="0" indent="0">
              <a:buNone/>
            </a:pPr>
            <a:r>
              <a:rPr lang="en-US" dirty="0"/>
              <a:t>&lt;</a:t>
            </a:r>
            <a:r>
              <a:rPr lang="en-US" dirty="0" err="1"/>
              <a:t>soap:Body</a:t>
            </a:r>
            <a:r>
              <a:rPr lang="en-US" dirty="0"/>
              <a:t> </a:t>
            </a:r>
            <a:r>
              <a:rPr lang="en-US" dirty="0" err="1"/>
              <a:t>xmlns:m</a:t>
            </a:r>
            <a:r>
              <a:rPr lang="en-US" dirty="0"/>
              <a:t>="http://www.bookshop.org/prices"&gt;</a:t>
            </a:r>
          </a:p>
          <a:p>
            <a:pPr marL="0" indent="0">
              <a:buNone/>
            </a:pPr>
            <a:r>
              <a:rPr lang="en-US" dirty="0"/>
              <a:t>  &lt;</a:t>
            </a:r>
            <a:r>
              <a:rPr lang="en-US" dirty="0" err="1"/>
              <a:t>m:GetBookPriceResponse</a:t>
            </a:r>
            <a:r>
              <a:rPr lang="en-US" dirty="0"/>
              <a:t>&gt;</a:t>
            </a:r>
          </a:p>
          <a:p>
            <a:pPr marL="0" indent="0">
              <a:buNone/>
            </a:pPr>
            <a:r>
              <a:rPr lang="en-US" dirty="0"/>
              <a:t>    &lt;m: Price&gt;10.95&lt;/m: Price&gt;</a:t>
            </a:r>
          </a:p>
          <a:p>
            <a:pPr marL="0" indent="0">
              <a:buNone/>
            </a:pPr>
            <a:r>
              <a:rPr lang="en-US" dirty="0"/>
              <a:t>  &lt;/</a:t>
            </a:r>
            <a:r>
              <a:rPr lang="en-US" dirty="0" err="1"/>
              <a:t>m:GetBookPriceResponse</a:t>
            </a:r>
            <a:r>
              <a:rPr lang="en-US" dirty="0"/>
              <a:t>&gt;</a:t>
            </a:r>
          </a:p>
          <a:p>
            <a:pPr marL="0" indent="0">
              <a:buNone/>
            </a:pPr>
            <a:r>
              <a:rPr lang="en-US" dirty="0"/>
              <a:t>&lt;/</a:t>
            </a:r>
            <a:r>
              <a:rPr lang="en-US" dirty="0" err="1"/>
              <a:t>soap:Body</a:t>
            </a:r>
            <a:r>
              <a:rPr lang="en-US" dirty="0"/>
              <a:t>&gt;</a:t>
            </a:r>
          </a:p>
          <a:p>
            <a:pPr marL="0" indent="0">
              <a:buNone/>
            </a:pPr>
            <a:r>
              <a:rPr lang="en-US" dirty="0"/>
              <a:t>&lt;/</a:t>
            </a:r>
            <a:r>
              <a:rPr lang="en-US" dirty="0" err="1"/>
              <a:t>soap:Envelope</a:t>
            </a:r>
            <a:r>
              <a:rPr lang="en-US" dirty="0"/>
              <a:t>&gt;</a:t>
            </a:r>
          </a:p>
        </p:txBody>
      </p:sp>
    </p:spTree>
    <p:extLst>
      <p:ext uri="{BB962C8B-B14F-4D97-AF65-F5344CB8AC3E}">
        <p14:creationId xmlns="" xmlns:p14="http://schemas.microsoft.com/office/powerpoint/2010/main" val="4209873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Services</a:t>
            </a:r>
            <a:endParaRPr lang="en-US" dirty="0"/>
          </a:p>
        </p:txBody>
      </p:sp>
      <p:sp>
        <p:nvSpPr>
          <p:cNvPr id="3" name="Content Placeholder 2"/>
          <p:cNvSpPr>
            <a:spLocks noGrp="1"/>
          </p:cNvSpPr>
          <p:nvPr>
            <p:ph idx="1"/>
          </p:nvPr>
        </p:nvSpPr>
        <p:spPr/>
        <p:txBody>
          <a:bodyPr>
            <a:normAutofit/>
          </a:bodyPr>
          <a:lstStyle/>
          <a:p>
            <a:r>
              <a:rPr lang="en-US" sz="2800" dirty="0" smtClean="0"/>
              <a:t>Web service is a realization of SOA. </a:t>
            </a:r>
          </a:p>
          <a:p>
            <a:r>
              <a:rPr lang="en-US" sz="2800" dirty="0" smtClean="0"/>
              <a:t>It is important to note that the SOA is an architectural model that is independent of any technology platform and Web Services the most popular SOA implementation. </a:t>
            </a:r>
          </a:p>
          <a:p>
            <a:r>
              <a:rPr lang="en-US" sz="2800" dirty="0" smtClean="0"/>
              <a:t>As the name implies, web services offers services over the web. This is not surprising as the choice of the Internet it already connects many different systems from all over the world. </a:t>
            </a:r>
            <a:endParaRPr lang="en-US" sz="2800" dirty="0"/>
          </a:p>
        </p:txBody>
      </p:sp>
    </p:spTree>
    <p:extLst>
      <p:ext uri="{BB962C8B-B14F-4D97-AF65-F5344CB8AC3E}">
        <p14:creationId xmlns="" xmlns:p14="http://schemas.microsoft.com/office/powerpoint/2010/main" val="951200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Services Terminologies</a:t>
            </a:r>
            <a:endParaRPr lang="en-US" dirty="0"/>
          </a:p>
        </p:txBody>
      </p:sp>
      <p:sp>
        <p:nvSpPr>
          <p:cNvPr id="3" name="Content Placeholder 2"/>
          <p:cNvSpPr>
            <a:spLocks noGrp="1"/>
          </p:cNvSpPr>
          <p:nvPr>
            <p:ph idx="1"/>
          </p:nvPr>
        </p:nvSpPr>
        <p:spPr/>
        <p:txBody>
          <a:bodyPr>
            <a:normAutofit/>
          </a:bodyPr>
          <a:lstStyle/>
          <a:p>
            <a:r>
              <a:rPr lang="en-US" sz="2800" dirty="0" smtClean="0"/>
              <a:t>Hypertext transfer protocol [HTTP] </a:t>
            </a:r>
          </a:p>
          <a:p>
            <a:r>
              <a:rPr lang="en-US" sz="2800" dirty="0" smtClean="0"/>
              <a:t>Extensible Markup Language [XML] </a:t>
            </a:r>
          </a:p>
          <a:p>
            <a:r>
              <a:rPr lang="en-US" sz="2800" dirty="0" smtClean="0"/>
              <a:t>Web Services Description Language [WSDL] </a:t>
            </a:r>
          </a:p>
          <a:p>
            <a:r>
              <a:rPr lang="en-US" sz="2800" dirty="0" smtClean="0"/>
              <a:t>SOAP </a:t>
            </a:r>
            <a:endParaRPr lang="en-US" sz="2800" dirty="0"/>
          </a:p>
        </p:txBody>
      </p:sp>
    </p:spTree>
    <p:extLst>
      <p:ext uri="{BB962C8B-B14F-4D97-AF65-F5344CB8AC3E}">
        <p14:creationId xmlns="" xmlns:p14="http://schemas.microsoft.com/office/powerpoint/2010/main" val="951200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Web Services Work?</a:t>
            </a:r>
            <a:endParaRPr lang="en-US" dirty="0"/>
          </a:p>
        </p:txBody>
      </p:sp>
      <p:sp>
        <p:nvSpPr>
          <p:cNvPr id="3" name="Content Placeholder 2"/>
          <p:cNvSpPr>
            <a:spLocks noGrp="1"/>
          </p:cNvSpPr>
          <p:nvPr>
            <p:ph idx="1"/>
          </p:nvPr>
        </p:nvSpPr>
        <p:spPr/>
        <p:txBody>
          <a:bodyPr>
            <a:normAutofit/>
          </a:bodyPr>
          <a:lstStyle/>
          <a:p>
            <a:r>
              <a:rPr lang="en-US" sz="2800" dirty="0" smtClean="0"/>
              <a:t>A Web service enables this communication by using a combination of open protocols and standards, chiefly XML, SOAP and WSDL. </a:t>
            </a:r>
          </a:p>
          <a:p>
            <a:r>
              <a:rPr lang="en-US" sz="2800" dirty="0" smtClean="0"/>
              <a:t>A Web service uses XML to tag data, SOAP to transfer a message and finally WSDL to describe the availability of services.</a:t>
            </a:r>
            <a:endParaRPr lang="en-US" sz="2800" dirty="0"/>
          </a:p>
        </p:txBody>
      </p:sp>
    </p:spTree>
    <p:extLst>
      <p:ext uri="{BB962C8B-B14F-4D97-AF65-F5344CB8AC3E}">
        <p14:creationId xmlns="" xmlns:p14="http://schemas.microsoft.com/office/powerpoint/2010/main" val="951200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Oriented Architecture</a:t>
            </a:r>
          </a:p>
        </p:txBody>
      </p:sp>
      <p:sp>
        <p:nvSpPr>
          <p:cNvPr id="3" name="Content Placeholder 2"/>
          <p:cNvSpPr>
            <a:spLocks noGrp="1"/>
          </p:cNvSpPr>
          <p:nvPr>
            <p:ph idx="1"/>
          </p:nvPr>
        </p:nvSpPr>
        <p:spPr/>
        <p:txBody>
          <a:bodyPr/>
          <a:lstStyle/>
          <a:p>
            <a:r>
              <a:rPr lang="en-US" sz="2800" dirty="0" smtClean="0"/>
              <a:t>SOA </a:t>
            </a:r>
            <a:r>
              <a:rPr lang="en-US" sz="2800" dirty="0"/>
              <a:t>is an architectural pattern </a:t>
            </a:r>
            <a:r>
              <a:rPr lang="en-US" sz="2800" dirty="0" smtClean="0"/>
              <a:t>in software design.</a:t>
            </a:r>
          </a:p>
          <a:p>
            <a:r>
              <a:rPr lang="en-US" sz="2800" dirty="0" smtClean="0"/>
              <a:t>SOA application </a:t>
            </a:r>
            <a:r>
              <a:rPr lang="en-US" sz="2800" dirty="0"/>
              <a:t>components provide services to other components via a communications protocol, typically over a network. </a:t>
            </a:r>
            <a:endParaRPr lang="en-US" sz="2800" dirty="0" smtClean="0"/>
          </a:p>
          <a:p>
            <a:r>
              <a:rPr lang="en-US" sz="2800" dirty="0" smtClean="0"/>
              <a:t>The </a:t>
            </a:r>
            <a:r>
              <a:rPr lang="en-US" sz="2800" dirty="0"/>
              <a:t>principles of service-orientation are independent of any vendor, product or technology.</a:t>
            </a:r>
            <a:endParaRPr lang="en-US" sz="2800" dirty="0" smtClean="0"/>
          </a:p>
          <a:p>
            <a:pPr marL="0" indent="0">
              <a:buNone/>
            </a:pPr>
            <a:endParaRPr lang="en-US" dirty="0"/>
          </a:p>
        </p:txBody>
      </p:sp>
    </p:spTree>
    <p:extLst>
      <p:ext uri="{BB962C8B-B14F-4D97-AF65-F5344CB8AC3E}">
        <p14:creationId xmlns="" xmlns:p14="http://schemas.microsoft.com/office/powerpoint/2010/main" val="183363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6" descr="http://soalightning.com/uploads/SOA_Enterprise.jpg"/>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8804" b="6378"/>
          <a:stretch/>
        </p:blipFill>
        <p:spPr bwMode="auto">
          <a:xfrm>
            <a:off x="677334" y="955497"/>
            <a:ext cx="9544608" cy="508586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0996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 Concepts and Principles</a:t>
            </a:r>
          </a:p>
        </p:txBody>
      </p:sp>
      <p:sp>
        <p:nvSpPr>
          <p:cNvPr id="3" name="Content Placeholder 2"/>
          <p:cNvSpPr>
            <a:spLocks noGrp="1"/>
          </p:cNvSpPr>
          <p:nvPr>
            <p:ph idx="1"/>
          </p:nvPr>
        </p:nvSpPr>
        <p:spPr/>
        <p:txBody>
          <a:bodyPr>
            <a:noAutofit/>
          </a:bodyPr>
          <a:lstStyle/>
          <a:p>
            <a:r>
              <a:rPr lang="en-US" sz="2800" dirty="0"/>
              <a:t>Design </a:t>
            </a:r>
            <a:r>
              <a:rPr lang="en-US" sz="2800" dirty="0" smtClean="0"/>
              <a:t>Concept</a:t>
            </a:r>
          </a:p>
          <a:p>
            <a:pPr lvl="1"/>
            <a:r>
              <a:rPr lang="en-US" sz="2800" dirty="0"/>
              <a:t>SOA is based on the concept of a service. </a:t>
            </a:r>
            <a:endParaRPr lang="en-US" sz="2800" dirty="0" smtClean="0"/>
          </a:p>
          <a:p>
            <a:pPr lvl="1"/>
            <a:r>
              <a:rPr lang="en-US" sz="2800" dirty="0" smtClean="0"/>
              <a:t>Depending </a:t>
            </a:r>
            <a:r>
              <a:rPr lang="en-US" sz="2800" dirty="0"/>
              <a:t>on the service design approach taken, </a:t>
            </a:r>
            <a:endParaRPr lang="en-US" sz="2800" dirty="0" smtClean="0"/>
          </a:p>
          <a:p>
            <a:pPr lvl="1"/>
            <a:r>
              <a:rPr lang="en-US" sz="2800" dirty="0" smtClean="0"/>
              <a:t>Each </a:t>
            </a:r>
            <a:r>
              <a:rPr lang="en-US" sz="2800" dirty="0"/>
              <a:t>SOA service is designed to perform one or more activities by implementing one or more service operations</a:t>
            </a:r>
            <a:r>
              <a:rPr lang="en-US" sz="2800" dirty="0" smtClean="0"/>
              <a:t>.</a:t>
            </a:r>
          </a:p>
          <a:p>
            <a:pPr lvl="1"/>
            <a:r>
              <a:rPr lang="en-US" sz="2800" dirty="0"/>
              <a:t>SOA defines how to integrate widely disparate applications for a Web-based environment and uses multiple implementation platforms. Rather than defining an API, SOA defines the interface in terms of protocols and functionality. An endpoint is the entry point for such a SOA implementation.</a:t>
            </a:r>
          </a:p>
        </p:txBody>
      </p:sp>
    </p:spTree>
    <p:extLst>
      <p:ext uri="{BB962C8B-B14F-4D97-AF65-F5344CB8AC3E}">
        <p14:creationId xmlns="" xmlns:p14="http://schemas.microsoft.com/office/powerpoint/2010/main" val="868598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SOA services</a:t>
            </a:r>
            <a:endParaRPr lang="en-US" dirty="0"/>
          </a:p>
        </p:txBody>
      </p:sp>
      <p:sp>
        <p:nvSpPr>
          <p:cNvPr id="3" name="Content Placeholder 2"/>
          <p:cNvSpPr>
            <a:spLocks noGrp="1"/>
          </p:cNvSpPr>
          <p:nvPr>
            <p:ph idx="1"/>
          </p:nvPr>
        </p:nvSpPr>
        <p:spPr/>
        <p:txBody>
          <a:bodyPr>
            <a:normAutofit/>
          </a:bodyPr>
          <a:lstStyle/>
          <a:p>
            <a:r>
              <a:rPr lang="en-US" sz="2800" dirty="0" smtClean="0"/>
              <a:t>There are several types of services used in SOA systems. </a:t>
            </a:r>
          </a:p>
          <a:p>
            <a:pPr>
              <a:buNone/>
            </a:pPr>
            <a:r>
              <a:rPr lang="en-US" sz="2800" dirty="0" smtClean="0"/>
              <a:t>    Business services </a:t>
            </a:r>
          </a:p>
          <a:p>
            <a:pPr>
              <a:buNone/>
            </a:pPr>
            <a:r>
              <a:rPr lang="en-US" sz="2800" dirty="0" smtClean="0"/>
              <a:t>    Entity services </a:t>
            </a:r>
          </a:p>
          <a:p>
            <a:pPr>
              <a:buNone/>
            </a:pPr>
            <a:r>
              <a:rPr lang="en-US" sz="2800" dirty="0" smtClean="0"/>
              <a:t>    Functional services </a:t>
            </a:r>
          </a:p>
          <a:p>
            <a:pPr>
              <a:buNone/>
            </a:pPr>
            <a:r>
              <a:rPr lang="en-US" sz="2800" dirty="0" smtClean="0"/>
              <a:t>    Utility services </a:t>
            </a:r>
          </a:p>
        </p:txBody>
      </p:sp>
    </p:spTree>
    <p:extLst>
      <p:ext uri="{BB962C8B-B14F-4D97-AF65-F5344CB8AC3E}">
        <p14:creationId xmlns="" xmlns:p14="http://schemas.microsoft.com/office/powerpoint/2010/main" val="868598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SOA benefits</a:t>
            </a:r>
            <a:endParaRPr lang="en-US" dirty="0"/>
          </a:p>
        </p:txBody>
      </p:sp>
      <p:sp>
        <p:nvSpPr>
          <p:cNvPr id="3" name="Content Placeholder 2"/>
          <p:cNvSpPr>
            <a:spLocks noGrp="1"/>
          </p:cNvSpPr>
          <p:nvPr>
            <p:ph idx="1"/>
          </p:nvPr>
        </p:nvSpPr>
        <p:spPr/>
        <p:txBody>
          <a:bodyPr>
            <a:normAutofit/>
          </a:bodyPr>
          <a:lstStyle/>
          <a:p>
            <a:r>
              <a:rPr lang="en-US" sz="2800" dirty="0" smtClean="0"/>
              <a:t>Ability to build business applications faster and more easily</a:t>
            </a:r>
          </a:p>
          <a:p>
            <a:r>
              <a:rPr lang="en-US" sz="2800" dirty="0" smtClean="0"/>
              <a:t>Easier maintenance / update</a:t>
            </a:r>
          </a:p>
          <a:p>
            <a:r>
              <a:rPr lang="en-US" sz="2800" dirty="0" smtClean="0"/>
              <a:t>Business agility and extensibility</a:t>
            </a:r>
          </a:p>
          <a:p>
            <a:r>
              <a:rPr lang="en-US" sz="2800" dirty="0" smtClean="0"/>
              <a:t>Lower total cost of ownership</a:t>
            </a:r>
          </a:p>
        </p:txBody>
      </p:sp>
    </p:spTree>
    <p:extLst>
      <p:ext uri="{BB962C8B-B14F-4D97-AF65-F5344CB8AC3E}">
        <p14:creationId xmlns="" xmlns:p14="http://schemas.microsoft.com/office/powerpoint/2010/main" val="868598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XML</a:t>
            </a:r>
          </a:p>
        </p:txBody>
      </p:sp>
      <p:sp>
        <p:nvSpPr>
          <p:cNvPr id="3" name="Content Placeholder 2"/>
          <p:cNvSpPr>
            <a:spLocks noGrp="1"/>
          </p:cNvSpPr>
          <p:nvPr>
            <p:ph idx="1"/>
          </p:nvPr>
        </p:nvSpPr>
        <p:spPr/>
        <p:txBody>
          <a:bodyPr>
            <a:normAutofit/>
          </a:bodyPr>
          <a:lstStyle/>
          <a:p>
            <a:r>
              <a:rPr lang="en-US" sz="2800" dirty="0"/>
              <a:t>The </a:t>
            </a:r>
            <a:r>
              <a:rPr lang="en-US" sz="2800" dirty="0" err="1"/>
              <a:t>eXtensible</a:t>
            </a:r>
            <a:r>
              <a:rPr lang="en-US" sz="2800" dirty="0"/>
              <a:t> Markup Language (XML), </a:t>
            </a:r>
            <a:endParaRPr lang="en-US" sz="2800" dirty="0" smtClean="0"/>
          </a:p>
          <a:p>
            <a:r>
              <a:rPr lang="en-US" sz="2800" dirty="0" smtClean="0"/>
              <a:t>Derived </a:t>
            </a:r>
            <a:r>
              <a:rPr lang="en-US" sz="2800" dirty="0"/>
              <a:t>from the Standard Generalized Markup Language (SGML), </a:t>
            </a:r>
            <a:endParaRPr lang="en-US" sz="2800" dirty="0" smtClean="0"/>
          </a:p>
          <a:p>
            <a:r>
              <a:rPr lang="en-US" sz="2800" dirty="0" smtClean="0"/>
              <a:t>Was originally </a:t>
            </a:r>
            <a:r>
              <a:rPr lang="en-US" sz="2800" dirty="0"/>
              <a:t>envisioned as a language for defining new document formats for the World Wide </a:t>
            </a:r>
            <a:r>
              <a:rPr lang="en-US" sz="2800" dirty="0" smtClean="0"/>
              <a:t>Web</a:t>
            </a:r>
          </a:p>
        </p:txBody>
      </p:sp>
    </p:spTree>
    <p:extLst>
      <p:ext uri="{BB962C8B-B14F-4D97-AF65-F5344CB8AC3E}">
        <p14:creationId xmlns="" xmlns:p14="http://schemas.microsoft.com/office/powerpoint/2010/main" val="1359364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XML Document</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&lt;?</a:t>
            </a:r>
            <a:r>
              <a:rPr lang="en-US" dirty="0"/>
              <a:t>xml version="1.0" encoding="UTF-8" ?&gt;</a:t>
            </a:r>
          </a:p>
          <a:p>
            <a:pPr marL="0" indent="0">
              <a:buNone/>
            </a:pPr>
            <a:r>
              <a:rPr lang="en-US" dirty="0"/>
              <a:t>&lt;order id="1234" date="05/06/2013"&gt;</a:t>
            </a:r>
          </a:p>
          <a:p>
            <a:pPr marL="0" indent="0">
              <a:buNone/>
            </a:pPr>
            <a:r>
              <a:rPr lang="en-US" dirty="0" smtClean="0"/>
              <a:t>	&lt;</a:t>
            </a:r>
            <a:r>
              <a:rPr lang="en-US" dirty="0"/>
              <a:t>customer </a:t>
            </a:r>
            <a:r>
              <a:rPr lang="en-US" dirty="0" err="1"/>
              <a:t>first_name</a:t>
            </a:r>
            <a:r>
              <a:rPr lang="en-US" dirty="0"/>
              <a:t>="James" </a:t>
            </a:r>
            <a:r>
              <a:rPr lang="en-US" dirty="0" err="1"/>
              <a:t>last_name</a:t>
            </a:r>
            <a:r>
              <a:rPr lang="en-US" dirty="0"/>
              <a:t>="</a:t>
            </a:r>
            <a:r>
              <a:rPr lang="en-US" dirty="0" err="1"/>
              <a:t>Rorrison</a:t>
            </a:r>
            <a:r>
              <a:rPr lang="en-US" dirty="0"/>
              <a:t>"&gt;</a:t>
            </a:r>
          </a:p>
          <a:p>
            <a:pPr marL="0" indent="0">
              <a:buNone/>
            </a:pPr>
            <a:r>
              <a:rPr lang="en-US" dirty="0" smtClean="0"/>
              <a:t>		&lt;</a:t>
            </a:r>
            <a:r>
              <a:rPr lang="en-US" dirty="0"/>
              <a:t>email&gt;j.rorri@me.com&lt;/email&gt;</a:t>
            </a:r>
          </a:p>
          <a:p>
            <a:pPr marL="0" indent="0">
              <a:buNone/>
            </a:pPr>
            <a:r>
              <a:rPr lang="en-US" dirty="0" smtClean="0"/>
              <a:t>		&lt;</a:t>
            </a:r>
            <a:r>
              <a:rPr lang="en-US" dirty="0" err="1"/>
              <a:t>phoneNumber</a:t>
            </a:r>
            <a:r>
              <a:rPr lang="en-US" dirty="0"/>
              <a:t>&gt;+44 1234 1234&lt;/</a:t>
            </a:r>
            <a:r>
              <a:rPr lang="en-US" dirty="0" err="1"/>
              <a:t>phoneNumber</a:t>
            </a:r>
            <a:r>
              <a:rPr lang="en-US" dirty="0"/>
              <a:t>&gt;</a:t>
            </a:r>
          </a:p>
          <a:p>
            <a:pPr marL="0" indent="0">
              <a:buNone/>
            </a:pPr>
            <a:r>
              <a:rPr lang="en-US" dirty="0" smtClean="0"/>
              <a:t>	&lt;/</a:t>
            </a:r>
            <a:r>
              <a:rPr lang="en-US" dirty="0"/>
              <a:t>customer&gt;</a:t>
            </a:r>
          </a:p>
          <a:p>
            <a:pPr marL="0" indent="0">
              <a:buNone/>
            </a:pPr>
            <a:r>
              <a:rPr lang="en-US" dirty="0" smtClean="0"/>
              <a:t>	&lt;</a:t>
            </a:r>
            <a:r>
              <a:rPr lang="en-US" dirty="0"/>
              <a:t>content&gt;</a:t>
            </a:r>
          </a:p>
          <a:p>
            <a:pPr marL="0" indent="0">
              <a:buNone/>
            </a:pPr>
            <a:r>
              <a:rPr lang="en-US" dirty="0" smtClean="0"/>
              <a:t>		&lt;</a:t>
            </a:r>
            <a:r>
              <a:rPr lang="en-US" dirty="0" err="1"/>
              <a:t>order_line</a:t>
            </a:r>
            <a:r>
              <a:rPr lang="en-US" dirty="0"/>
              <a:t> item="H2G2" quantity="1"&gt;</a:t>
            </a:r>
          </a:p>
          <a:p>
            <a:pPr marL="0" indent="0">
              <a:buNone/>
            </a:pPr>
            <a:r>
              <a:rPr lang="en-US" dirty="0" smtClean="0"/>
              <a:t>			&lt;</a:t>
            </a:r>
            <a:r>
              <a:rPr lang="en-US" dirty="0" err="1"/>
              <a:t>unit_price</a:t>
            </a:r>
            <a:r>
              <a:rPr lang="en-US" dirty="0"/>
              <a:t>&gt;23.5&lt;/</a:t>
            </a:r>
            <a:r>
              <a:rPr lang="en-US" dirty="0" err="1"/>
              <a:t>unit_price</a:t>
            </a:r>
            <a:r>
              <a:rPr lang="en-US" dirty="0"/>
              <a:t>&gt;</a:t>
            </a:r>
          </a:p>
          <a:p>
            <a:pPr marL="0" indent="0">
              <a:buNone/>
            </a:pPr>
            <a:r>
              <a:rPr lang="en-US" dirty="0" smtClean="0"/>
              <a:t>		&lt;/</a:t>
            </a:r>
            <a:r>
              <a:rPr lang="en-US" dirty="0" err="1"/>
              <a:t>order_line</a:t>
            </a:r>
            <a:r>
              <a:rPr lang="en-US" dirty="0"/>
              <a:t>&gt;</a:t>
            </a:r>
          </a:p>
          <a:p>
            <a:pPr marL="0" indent="0">
              <a:buNone/>
            </a:pPr>
            <a:r>
              <a:rPr lang="en-US" dirty="0" smtClean="0"/>
              <a:t>		&lt;</a:t>
            </a:r>
            <a:r>
              <a:rPr lang="en-US" dirty="0" err="1"/>
              <a:t>order_line</a:t>
            </a:r>
            <a:r>
              <a:rPr lang="en-US" dirty="0"/>
              <a:t> item="Harry Potter" quantity="2"&gt;</a:t>
            </a:r>
          </a:p>
          <a:p>
            <a:pPr marL="0" indent="0">
              <a:buNone/>
            </a:pPr>
            <a:r>
              <a:rPr lang="en-US" dirty="0" smtClean="0"/>
              <a:t>		&lt;</a:t>
            </a:r>
            <a:r>
              <a:rPr lang="en-US" dirty="0" err="1"/>
              <a:t>unit_price</a:t>
            </a:r>
            <a:r>
              <a:rPr lang="en-US" dirty="0"/>
              <a:t>&gt;34.99&lt;/</a:t>
            </a:r>
            <a:r>
              <a:rPr lang="en-US" dirty="0" err="1"/>
              <a:t>unit_price</a:t>
            </a:r>
            <a:r>
              <a:rPr lang="en-US" dirty="0"/>
              <a:t>&gt;</a:t>
            </a:r>
          </a:p>
          <a:p>
            <a:pPr marL="0" indent="0">
              <a:buNone/>
            </a:pPr>
            <a:r>
              <a:rPr lang="en-US" dirty="0" smtClean="0"/>
              <a:t>		&lt;/</a:t>
            </a:r>
            <a:r>
              <a:rPr lang="en-US" dirty="0" err="1"/>
              <a:t>order_line</a:t>
            </a:r>
            <a:r>
              <a:rPr lang="en-US" dirty="0"/>
              <a:t>&gt;</a:t>
            </a:r>
          </a:p>
          <a:p>
            <a:pPr marL="0" indent="0">
              <a:buNone/>
            </a:pPr>
            <a:r>
              <a:rPr lang="en-US" dirty="0" smtClean="0"/>
              <a:t>	&lt;/</a:t>
            </a:r>
            <a:r>
              <a:rPr lang="en-US" dirty="0"/>
              <a:t>content&gt;</a:t>
            </a:r>
          </a:p>
          <a:p>
            <a:pPr marL="0" indent="0">
              <a:buNone/>
            </a:pPr>
            <a:r>
              <a:rPr lang="en-US" dirty="0" smtClean="0"/>
              <a:t>	&lt;</a:t>
            </a:r>
            <a:r>
              <a:rPr lang="en-US" dirty="0" err="1"/>
              <a:t>credit_card</a:t>
            </a:r>
            <a:r>
              <a:rPr lang="en-US" dirty="0"/>
              <a:t> number="1357" </a:t>
            </a:r>
            <a:r>
              <a:rPr lang="en-US" dirty="0" err="1"/>
              <a:t>expiry_date</a:t>
            </a:r>
            <a:r>
              <a:rPr lang="en-US" dirty="0"/>
              <a:t>="10/13" </a:t>
            </a:r>
            <a:r>
              <a:rPr lang="en-US" dirty="0" err="1"/>
              <a:t>control_number</a:t>
            </a:r>
            <a:r>
              <a:rPr lang="en-US" dirty="0"/>
              <a:t>="234" type="Visa"/&gt;</a:t>
            </a:r>
          </a:p>
          <a:p>
            <a:pPr marL="0" indent="0">
              <a:buNone/>
            </a:pPr>
            <a:r>
              <a:rPr lang="en-US" dirty="0"/>
              <a:t>&lt;/order&gt;</a:t>
            </a:r>
          </a:p>
        </p:txBody>
      </p:sp>
    </p:spTree>
    <p:extLst>
      <p:ext uri="{BB962C8B-B14F-4D97-AF65-F5344CB8AC3E}">
        <p14:creationId xmlns="" xmlns:p14="http://schemas.microsoft.com/office/powerpoint/2010/main" val="1893482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XML Terminology</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896016204"/>
              </p:ext>
            </p:extLst>
          </p:nvPr>
        </p:nvGraphicFramePr>
        <p:xfrm>
          <a:off x="677863" y="955675"/>
          <a:ext cx="10715626" cy="5308600"/>
        </p:xfrm>
        <a:graphic>
          <a:graphicData uri="http://schemas.openxmlformats.org/drawingml/2006/table">
            <a:tbl>
              <a:tblPr firstRow="1" bandRow="1">
                <a:tableStyleId>{5C22544A-7EE6-4342-B048-85BDC9FD1C3A}</a:tableStyleId>
              </a:tblPr>
              <a:tblGrid>
                <a:gridCol w="2631394"/>
                <a:gridCol w="8084232"/>
              </a:tblGrid>
              <a:tr h="370840">
                <a:tc>
                  <a:txBody>
                    <a:bodyPr/>
                    <a:lstStyle/>
                    <a:p>
                      <a:r>
                        <a:rPr lang="en-US" dirty="0" smtClean="0"/>
                        <a:t>Terminology</a:t>
                      </a:r>
                      <a:endParaRPr lang="en-US" dirty="0"/>
                    </a:p>
                  </a:txBody>
                  <a:tcPr/>
                </a:tc>
                <a:tc>
                  <a:txBody>
                    <a:bodyPr/>
                    <a:lstStyle/>
                    <a:p>
                      <a:r>
                        <a:rPr lang="en-US" dirty="0" smtClean="0"/>
                        <a:t>Definition</a:t>
                      </a:r>
                      <a:endParaRPr lang="en-US" dirty="0"/>
                    </a:p>
                  </a:txBody>
                  <a:tcPr/>
                </a:tc>
              </a:tr>
              <a:tr h="370840">
                <a:tc>
                  <a:txBody>
                    <a:bodyPr/>
                    <a:lstStyle/>
                    <a:p>
                      <a:r>
                        <a:rPr lang="en-US" dirty="0" smtClean="0"/>
                        <a:t>Unicode character</a:t>
                      </a:r>
                      <a:endParaRPr lang="en-US" dirty="0"/>
                    </a:p>
                  </a:txBody>
                  <a:tcPr/>
                </a:tc>
                <a:tc>
                  <a:txBody>
                    <a:bodyPr/>
                    <a:lstStyle/>
                    <a:p>
                      <a:r>
                        <a:rPr lang="en-US" dirty="0" smtClean="0"/>
                        <a:t>An XML document is a string of characters represented by almost every legal Unicode character</a:t>
                      </a:r>
                      <a:endParaRPr lang="en-US" dirty="0"/>
                    </a:p>
                  </a:txBody>
                  <a:tcPr/>
                </a:tc>
              </a:tr>
              <a:tr h="370840">
                <a:tc>
                  <a:txBody>
                    <a:bodyPr/>
                    <a:lstStyle/>
                    <a:p>
                      <a:r>
                        <a:rPr lang="en-US" dirty="0" smtClean="0"/>
                        <a:t>Markup and content</a:t>
                      </a:r>
                      <a:endParaRPr lang="en-US" dirty="0"/>
                    </a:p>
                  </a:txBody>
                  <a:tcPr/>
                </a:tc>
                <a:tc>
                  <a:txBody>
                    <a:bodyPr/>
                    <a:lstStyle/>
                    <a:p>
                      <a:r>
                        <a:rPr lang="en-US" dirty="0" smtClean="0"/>
                        <a:t>The Unicode characters are divided into markup and content. Markups begin with the character &lt; and end with a &gt; (&lt;email&gt;) and what is not markup is considered to be content (such as j.rorri@me.com)</a:t>
                      </a:r>
                      <a:endParaRPr lang="en-US" dirty="0"/>
                    </a:p>
                  </a:txBody>
                  <a:tcPr/>
                </a:tc>
              </a:tr>
              <a:tr h="370840">
                <a:tc>
                  <a:txBody>
                    <a:bodyPr/>
                    <a:lstStyle/>
                    <a:p>
                      <a:r>
                        <a:rPr lang="en-US" dirty="0" smtClean="0"/>
                        <a:t>Tag</a:t>
                      </a:r>
                      <a:endParaRPr lang="en-US" dirty="0"/>
                    </a:p>
                  </a:txBody>
                  <a:tcPr/>
                </a:tc>
                <a:tc>
                  <a:txBody>
                    <a:bodyPr/>
                    <a:lstStyle/>
                    <a:p>
                      <a:r>
                        <a:rPr lang="en-US" dirty="0" smtClean="0"/>
                        <a:t>Tags come in three flavors of markups: start-tags (&lt;email&gt;), end-tags (&lt;/email&gt;) and empty-element tags (&lt;email/&gt;)</a:t>
                      </a:r>
                      <a:endParaRPr lang="en-US" dirty="0"/>
                    </a:p>
                  </a:txBody>
                  <a:tcPr/>
                </a:tc>
              </a:tr>
              <a:tr h="370840">
                <a:tc>
                  <a:txBody>
                    <a:bodyPr/>
                    <a:lstStyle/>
                    <a:p>
                      <a:r>
                        <a:rPr lang="en-US" dirty="0" smtClean="0"/>
                        <a:t>Element</a:t>
                      </a:r>
                      <a:endParaRPr lang="en-US" dirty="0"/>
                    </a:p>
                  </a:txBody>
                  <a:tcPr/>
                </a:tc>
                <a:tc>
                  <a:txBody>
                    <a:bodyPr/>
                    <a:lstStyle/>
                    <a:p>
                      <a:r>
                        <a:rPr lang="en-US" dirty="0" smtClean="0"/>
                        <a:t>An element begins with a start-tag and ends with a matching end-tag (or consists only of an empty-element tag). It can also include other elements, which are called child elements. An example of an element is &lt;email&gt;j.rorri@me.com&lt;/email&gt;</a:t>
                      </a:r>
                      <a:endParaRPr lang="en-US" dirty="0"/>
                    </a:p>
                  </a:txBody>
                  <a:tcPr/>
                </a:tc>
              </a:tr>
              <a:tr h="370840">
                <a:tc>
                  <a:txBody>
                    <a:bodyPr/>
                    <a:lstStyle/>
                    <a:p>
                      <a:r>
                        <a:rPr lang="en-US" dirty="0" smtClean="0"/>
                        <a:t>Attribute</a:t>
                      </a:r>
                      <a:endParaRPr lang="en-US" dirty="0"/>
                    </a:p>
                  </a:txBody>
                  <a:tcPr/>
                </a:tc>
                <a:tc>
                  <a:txBody>
                    <a:bodyPr/>
                    <a:lstStyle/>
                    <a:p>
                      <a:r>
                        <a:rPr lang="en-US" dirty="0" smtClean="0"/>
                        <a:t>An attribute consists of a name/value pair that exists within a start-tag or empty-element tag. In the following example item is the attribute of the </a:t>
                      </a:r>
                      <a:r>
                        <a:rPr lang="en-US" dirty="0" err="1" smtClean="0"/>
                        <a:t>order_line</a:t>
                      </a:r>
                      <a:r>
                        <a:rPr lang="en-US" dirty="0" smtClean="0"/>
                        <a:t> tag: &lt;</a:t>
                      </a:r>
                      <a:r>
                        <a:rPr lang="en-US" dirty="0" err="1" smtClean="0"/>
                        <a:t>order_line</a:t>
                      </a:r>
                      <a:r>
                        <a:rPr lang="en-US" dirty="0" smtClean="0"/>
                        <a:t> item="H2G2"&gt;</a:t>
                      </a:r>
                      <a:endParaRPr lang="en-US" dirty="0"/>
                    </a:p>
                  </a:txBody>
                  <a:tcPr/>
                </a:tc>
              </a:tr>
              <a:tr h="370840">
                <a:tc>
                  <a:txBody>
                    <a:bodyPr/>
                    <a:lstStyle/>
                    <a:p>
                      <a:r>
                        <a:rPr lang="en-US" dirty="0" smtClean="0"/>
                        <a:t>XML Declaration</a:t>
                      </a:r>
                      <a:endParaRPr lang="en-US" dirty="0"/>
                    </a:p>
                  </a:txBody>
                  <a:tcPr/>
                </a:tc>
                <a:tc>
                  <a:txBody>
                    <a:bodyPr/>
                    <a:lstStyle/>
                    <a:p>
                      <a:r>
                        <a:rPr lang="en-US" dirty="0" smtClean="0"/>
                        <a:t>XML documents may begin by declaring some information about themselves, as in the following example: &lt;?xml version="1.0" encoding="UTF-8" ?&gt;</a:t>
                      </a:r>
                      <a:endParaRPr lang="en-US" dirty="0"/>
                    </a:p>
                  </a:txBody>
                  <a:tcPr/>
                </a:tc>
              </a:tr>
            </a:tbl>
          </a:graphicData>
        </a:graphic>
      </p:graphicFrame>
    </p:spTree>
    <p:extLst>
      <p:ext uri="{BB962C8B-B14F-4D97-AF65-F5344CB8AC3E}">
        <p14:creationId xmlns="" xmlns:p14="http://schemas.microsoft.com/office/powerpoint/2010/main" val="1412404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321</TotalTime>
  <Words>1405</Words>
  <Application>Microsoft Office PowerPoint</Application>
  <PresentationFormat>Custom</PresentationFormat>
  <Paragraphs>137</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Service Oriented Architecture</vt:lpstr>
      <vt:lpstr>Service Oriented Architecture</vt:lpstr>
      <vt:lpstr>Slide 3</vt:lpstr>
      <vt:lpstr>SOA Concepts and Principles</vt:lpstr>
      <vt:lpstr>Types of SOA services</vt:lpstr>
      <vt:lpstr>SOA benefits</vt:lpstr>
      <vt:lpstr>XML</vt:lpstr>
      <vt:lpstr>XML Document</vt:lpstr>
      <vt:lpstr>XML Terminology</vt:lpstr>
      <vt:lpstr>XML Binding in Java</vt:lpstr>
      <vt:lpstr>Marshalling and un-marshalling </vt:lpstr>
      <vt:lpstr>SOAP (Simple Object Access protocol)</vt:lpstr>
      <vt:lpstr>Slide 13</vt:lpstr>
      <vt:lpstr>SOAP Elements and Attributes</vt:lpstr>
      <vt:lpstr>SOAP Request</vt:lpstr>
      <vt:lpstr>SOAP Response</vt:lpstr>
      <vt:lpstr>Web Services</vt:lpstr>
      <vt:lpstr>Web Services Terminologies</vt:lpstr>
      <vt:lpstr>How Do Web Services Work?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alok pandey</dc:creator>
  <cp:lastModifiedBy>ntc</cp:lastModifiedBy>
  <cp:revision>175</cp:revision>
  <dcterms:created xsi:type="dcterms:W3CDTF">2015-06-13T08:23:07Z</dcterms:created>
  <dcterms:modified xsi:type="dcterms:W3CDTF">2016-08-19T01:57:41Z</dcterms:modified>
</cp:coreProperties>
</file>