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9" r:id="rId5"/>
    <p:sldId id="258" r:id="rId6"/>
    <p:sldId id="262" r:id="rId7"/>
    <p:sldId id="297" r:id="rId8"/>
    <p:sldId id="261" r:id="rId9"/>
    <p:sldId id="264" r:id="rId10"/>
    <p:sldId id="263" r:id="rId11"/>
    <p:sldId id="298" r:id="rId12"/>
    <p:sldId id="265" r:id="rId13"/>
    <p:sldId id="268" r:id="rId14"/>
    <p:sldId id="267" r:id="rId15"/>
    <p:sldId id="299" r:id="rId16"/>
    <p:sldId id="266" r:id="rId17"/>
    <p:sldId id="269" r:id="rId18"/>
    <p:sldId id="270" r:id="rId19"/>
    <p:sldId id="272" r:id="rId20"/>
    <p:sldId id="273" r:id="rId21"/>
    <p:sldId id="275" r:id="rId22"/>
    <p:sldId id="274" r:id="rId23"/>
    <p:sldId id="276" r:id="rId24"/>
    <p:sldId id="300" r:id="rId25"/>
    <p:sldId id="277" r:id="rId26"/>
    <p:sldId id="271" r:id="rId27"/>
    <p:sldId id="278" r:id="rId28"/>
    <p:sldId id="301" r:id="rId29"/>
    <p:sldId id="279" r:id="rId30"/>
    <p:sldId id="280" r:id="rId31"/>
    <p:sldId id="281" r:id="rId32"/>
    <p:sldId id="282" r:id="rId33"/>
    <p:sldId id="314" r:id="rId34"/>
    <p:sldId id="284" r:id="rId35"/>
    <p:sldId id="285" r:id="rId36"/>
    <p:sldId id="283" r:id="rId37"/>
    <p:sldId id="287" r:id="rId38"/>
    <p:sldId id="302" r:id="rId39"/>
    <p:sldId id="286" r:id="rId40"/>
    <p:sldId id="290" r:id="rId41"/>
    <p:sldId id="289" r:id="rId42"/>
    <p:sldId id="288" r:id="rId43"/>
    <p:sldId id="291" r:id="rId44"/>
    <p:sldId id="292" r:id="rId45"/>
    <p:sldId id="293" r:id="rId46"/>
    <p:sldId id="294" r:id="rId47"/>
    <p:sldId id="295" r:id="rId48"/>
    <p:sldId id="303" r:id="rId49"/>
    <p:sldId id="296" r:id="rId50"/>
    <p:sldId id="305" r:id="rId51"/>
    <p:sldId id="304" r:id="rId52"/>
    <p:sldId id="306" r:id="rId53"/>
    <p:sldId id="307" r:id="rId54"/>
    <p:sldId id="308" r:id="rId55"/>
    <p:sldId id="309" r:id="rId56"/>
    <p:sldId id="310" r:id="rId57"/>
    <p:sldId id="312" r:id="rId58"/>
    <p:sldId id="313" r:id="rId59"/>
    <p:sldId id="311"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677"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BB99488-8ED9-49C4-B76B-75E480A4BE4E}" type="datetimeFigureOut">
              <a:rPr lang="en-US" smtClean="0"/>
              <a:pPr/>
              <a:t>5/15/2014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49F0313-EF6F-4E4D-8519-578FE3CCB7E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BB99488-8ED9-49C4-B76B-75E480A4BE4E}" type="datetimeFigureOut">
              <a:rPr lang="en-US" smtClean="0"/>
              <a:pPr/>
              <a:t>5/15/2014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9F0313-EF6F-4E4D-8519-578FE3CCB7E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BB99488-8ED9-49C4-B76B-75E480A4BE4E}" type="datetimeFigureOut">
              <a:rPr lang="en-US" smtClean="0"/>
              <a:pPr/>
              <a:t>5/15/2014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9F0313-EF6F-4E4D-8519-578FE3CCB7E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BB99488-8ED9-49C4-B76B-75E480A4BE4E}" type="datetimeFigureOut">
              <a:rPr lang="en-US" smtClean="0"/>
              <a:pPr/>
              <a:t>5/15/2014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9F0313-EF6F-4E4D-8519-578FE3CCB7E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BB99488-8ED9-49C4-B76B-75E480A4BE4E}" type="datetimeFigureOut">
              <a:rPr lang="en-US" smtClean="0"/>
              <a:pPr/>
              <a:t>5/15/2014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9F0313-EF6F-4E4D-8519-578FE3CCB7E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BB99488-8ED9-49C4-B76B-75E480A4BE4E}" type="datetimeFigureOut">
              <a:rPr lang="en-US" smtClean="0"/>
              <a:pPr/>
              <a:t>5/15/2014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9F0313-EF6F-4E4D-8519-578FE3CCB7E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BB99488-8ED9-49C4-B76B-75E480A4BE4E}" type="datetimeFigureOut">
              <a:rPr lang="en-US" smtClean="0"/>
              <a:pPr/>
              <a:t>5/15/2014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9F0313-EF6F-4E4D-8519-578FE3CCB7E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BB99488-8ED9-49C4-B76B-75E480A4BE4E}" type="datetimeFigureOut">
              <a:rPr lang="en-US" smtClean="0"/>
              <a:pPr/>
              <a:t>5/15/2014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9F0313-EF6F-4E4D-8519-578FE3CCB7E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B99488-8ED9-49C4-B76B-75E480A4BE4E}" type="datetimeFigureOut">
              <a:rPr lang="en-US" smtClean="0"/>
              <a:pPr/>
              <a:t>5/15/2014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9F0313-EF6F-4E4D-8519-578FE3CCB7E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BB99488-8ED9-49C4-B76B-75E480A4BE4E}" type="datetimeFigureOut">
              <a:rPr lang="en-US" smtClean="0"/>
              <a:pPr/>
              <a:t>5/15/2014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9F0313-EF6F-4E4D-8519-578FE3CCB7E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BB99488-8ED9-49C4-B76B-75E480A4BE4E}" type="datetimeFigureOut">
              <a:rPr lang="en-US" smtClean="0"/>
              <a:pPr/>
              <a:t>5/15/2014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49F0313-EF6F-4E4D-8519-578FE3CCB7E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BB99488-8ED9-49C4-B76B-75E480A4BE4E}" type="datetimeFigureOut">
              <a:rPr lang="en-US" smtClean="0"/>
              <a:pPr/>
              <a:t>5/15/2014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49F0313-EF6F-4E4D-8519-578FE3CCB7E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868346"/>
          </a:xfrm>
        </p:spPr>
        <p:txBody>
          <a:bodyPr anchor="t">
            <a:normAutofit fontScale="90000"/>
          </a:bodyPr>
          <a:lstStyle/>
          <a:p>
            <a:pPr algn="ctr"/>
            <a:r>
              <a:rPr lang="en-US" b="1" dirty="0" smtClean="0"/>
              <a:t>Structural Patterns</a:t>
            </a:r>
            <a:br>
              <a:rPr lang="en-US" b="1" dirty="0" smtClean="0"/>
            </a:br>
            <a:endParaRPr lang="en-US" b="1" dirty="0"/>
          </a:p>
        </p:txBody>
      </p:sp>
      <p:sp>
        <p:nvSpPr>
          <p:cNvPr id="5" name="Content Placeholder 4"/>
          <p:cNvSpPr>
            <a:spLocks noGrp="1"/>
          </p:cNvSpPr>
          <p:nvPr>
            <p:ph idx="1"/>
          </p:nvPr>
        </p:nvSpPr>
        <p:spPr>
          <a:xfrm>
            <a:off x="457200" y="1142984"/>
            <a:ext cx="8229600" cy="5429288"/>
          </a:xfrm>
        </p:spPr>
        <p:txBody>
          <a:bodyPr>
            <a:normAutofit fontScale="85000" lnSpcReduction="20000"/>
          </a:bodyPr>
          <a:lstStyle/>
          <a:p>
            <a:r>
              <a:rPr lang="en-US" dirty="0" smtClean="0"/>
              <a:t>Structural </a:t>
            </a:r>
            <a:r>
              <a:rPr lang="en-US" dirty="0"/>
              <a:t>patterns </a:t>
            </a:r>
            <a:r>
              <a:rPr lang="en-US" b="1" dirty="0"/>
              <a:t>control the relationships </a:t>
            </a:r>
            <a:r>
              <a:rPr lang="en-US" dirty="0"/>
              <a:t>between large portions </a:t>
            </a:r>
            <a:r>
              <a:rPr lang="en-US" dirty="0" smtClean="0"/>
              <a:t>of</a:t>
            </a:r>
            <a:r>
              <a:rPr lang="ne-NP" dirty="0" smtClean="0"/>
              <a:t> </a:t>
            </a:r>
            <a:r>
              <a:rPr lang="en-US" dirty="0" smtClean="0"/>
              <a:t>your </a:t>
            </a:r>
            <a:r>
              <a:rPr lang="en-US" dirty="0"/>
              <a:t>applications. </a:t>
            </a:r>
            <a:endParaRPr lang="ne-NP" dirty="0" smtClean="0"/>
          </a:p>
          <a:p>
            <a:endParaRPr lang="ne-NP" dirty="0"/>
          </a:p>
          <a:p>
            <a:r>
              <a:rPr lang="en-US" dirty="0" smtClean="0"/>
              <a:t>Structural </a:t>
            </a:r>
            <a:r>
              <a:rPr lang="en-US" dirty="0"/>
              <a:t>patterns affect applications in a variety </a:t>
            </a:r>
            <a:r>
              <a:rPr lang="en-US" dirty="0" smtClean="0"/>
              <a:t>of</a:t>
            </a:r>
            <a:r>
              <a:rPr lang="ne-NP" dirty="0" smtClean="0"/>
              <a:t> </a:t>
            </a:r>
            <a:r>
              <a:rPr lang="en-US" dirty="0" smtClean="0"/>
              <a:t>ways—for </a:t>
            </a:r>
            <a:r>
              <a:rPr lang="en-US" dirty="0"/>
              <a:t>example, the </a:t>
            </a:r>
            <a:r>
              <a:rPr lang="en-US" b="1" dirty="0"/>
              <a:t>Adapter pattern </a:t>
            </a:r>
            <a:r>
              <a:rPr lang="en-US" dirty="0"/>
              <a:t>enables two incompatible </a:t>
            </a:r>
            <a:r>
              <a:rPr lang="en-US" dirty="0" smtClean="0"/>
              <a:t>systems</a:t>
            </a:r>
            <a:r>
              <a:rPr lang="ne-NP" dirty="0" smtClean="0"/>
              <a:t> </a:t>
            </a:r>
            <a:r>
              <a:rPr lang="en-US" dirty="0" smtClean="0"/>
              <a:t>to </a:t>
            </a:r>
            <a:r>
              <a:rPr lang="en-US" dirty="0"/>
              <a:t>communicate, whereas the </a:t>
            </a:r>
            <a:r>
              <a:rPr lang="en-US" b="1" dirty="0"/>
              <a:t>Façade pattern </a:t>
            </a:r>
            <a:r>
              <a:rPr lang="en-US" dirty="0"/>
              <a:t>enables you to </a:t>
            </a:r>
            <a:r>
              <a:rPr lang="en-US" dirty="0" smtClean="0"/>
              <a:t>present</a:t>
            </a:r>
            <a:r>
              <a:rPr lang="ne-NP" dirty="0" smtClean="0"/>
              <a:t> </a:t>
            </a:r>
            <a:r>
              <a:rPr lang="en-US" dirty="0" smtClean="0"/>
              <a:t>a </a:t>
            </a:r>
            <a:r>
              <a:rPr lang="en-US" dirty="0"/>
              <a:t>simplified interface to a user without removing all the </a:t>
            </a:r>
            <a:r>
              <a:rPr lang="en-US" dirty="0" smtClean="0"/>
              <a:t>options</a:t>
            </a:r>
            <a:r>
              <a:rPr lang="ne-NP" dirty="0" smtClean="0"/>
              <a:t> </a:t>
            </a:r>
            <a:r>
              <a:rPr lang="en-US" dirty="0" smtClean="0"/>
              <a:t>available </a:t>
            </a:r>
            <a:r>
              <a:rPr lang="en-US" dirty="0"/>
              <a:t>in the system</a:t>
            </a:r>
            <a:r>
              <a:rPr lang="en-US" dirty="0" smtClean="0"/>
              <a:t>.</a:t>
            </a:r>
            <a:endParaRPr lang="ne-NP" dirty="0" smtClean="0"/>
          </a:p>
          <a:p>
            <a:endParaRPr lang="en-US" dirty="0"/>
          </a:p>
          <a:p>
            <a:r>
              <a:rPr lang="en-US" dirty="0"/>
              <a:t>Structural patterns enable you to create systems </a:t>
            </a:r>
            <a:r>
              <a:rPr lang="en-US" b="1" dirty="0"/>
              <a:t>without rewriting </a:t>
            </a:r>
            <a:r>
              <a:rPr lang="en-US" dirty="0" smtClean="0"/>
              <a:t>or</a:t>
            </a:r>
            <a:r>
              <a:rPr lang="ne-NP" dirty="0" smtClean="0"/>
              <a:t> </a:t>
            </a:r>
            <a:r>
              <a:rPr lang="en-US" b="1" dirty="0" smtClean="0"/>
              <a:t>customizing </a:t>
            </a:r>
            <a:r>
              <a:rPr lang="en-US" b="1" dirty="0"/>
              <a:t>the code. </a:t>
            </a:r>
            <a:endParaRPr lang="ne-NP" b="1" dirty="0" smtClean="0"/>
          </a:p>
          <a:p>
            <a:endParaRPr lang="ne-NP" dirty="0"/>
          </a:p>
          <a:p>
            <a:r>
              <a:rPr lang="en-US" dirty="0" smtClean="0"/>
              <a:t>This </a:t>
            </a:r>
            <a:r>
              <a:rPr lang="en-US" dirty="0"/>
              <a:t>provides the system with </a:t>
            </a:r>
            <a:r>
              <a:rPr lang="en-US" b="1" dirty="0"/>
              <a:t>enhanced </a:t>
            </a:r>
            <a:r>
              <a:rPr lang="en-US" b="1" dirty="0" smtClean="0"/>
              <a:t>reusability</a:t>
            </a:r>
            <a:r>
              <a:rPr lang="ne-NP" b="1" dirty="0" smtClean="0"/>
              <a:t> </a:t>
            </a:r>
            <a:r>
              <a:rPr lang="en-US" dirty="0" smtClean="0"/>
              <a:t>and </a:t>
            </a:r>
            <a:r>
              <a:rPr lang="en-US" b="1" dirty="0"/>
              <a:t>robust functionality</a:t>
            </a:r>
            <a:r>
              <a:rPr lang="en-US" b="1" dirty="0" smtClean="0"/>
              <a:t>.</a:t>
            </a:r>
            <a:endParaRPr lang="ne-NP" b="1" dirty="0" smtClean="0"/>
          </a:p>
          <a:p>
            <a:endParaRPr lang="en-US" dirty="0"/>
          </a:p>
          <a:p>
            <a:r>
              <a:rPr lang="en-US" dirty="0"/>
              <a:t>The structural patterns are Adapter, Bridge, Composite, </a:t>
            </a:r>
            <a:r>
              <a:rPr lang="en-US" dirty="0" smtClean="0"/>
              <a:t>Decorator,</a:t>
            </a:r>
            <a:r>
              <a:rPr lang="ne-NP" dirty="0" smtClean="0"/>
              <a:t> </a:t>
            </a:r>
            <a:r>
              <a:rPr lang="en-US" dirty="0" smtClean="0"/>
              <a:t>Façade</a:t>
            </a:r>
            <a:r>
              <a:rPr lang="en-US" dirty="0"/>
              <a:t>, Flyweight, and </a:t>
            </a:r>
            <a:r>
              <a:rPr lang="en-US" dirty="0" smtClean="0"/>
              <a:t>Proxy</a:t>
            </a:r>
            <a:r>
              <a:rPr lang="ne-NP" dirty="0" smtClean="0"/>
              <a:t> (</a:t>
            </a:r>
            <a:r>
              <a:rPr lang="ne-NP" b="1" dirty="0" smtClean="0"/>
              <a:t>ABCDF2P</a:t>
            </a:r>
            <a:r>
              <a:rPr lang="ne-NP" dirty="0" smtClean="0"/>
              <a:t>)</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1828"/>
            <a:ext cx="8229600" cy="868346"/>
          </a:xfrm>
        </p:spPr>
        <p:txBody>
          <a:bodyPr anchor="t">
            <a:normAutofit fontScale="90000"/>
          </a:bodyPr>
          <a:lstStyle/>
          <a:p>
            <a:pPr algn="ctr"/>
            <a:r>
              <a:rPr lang="en-US" b="1" dirty="0" smtClean="0"/>
              <a:t>Composite Pattern</a:t>
            </a:r>
            <a:r>
              <a:rPr lang="ne-NP" b="1" dirty="0" smtClean="0"/>
              <a:t> : Diagram</a:t>
            </a:r>
            <a:r>
              <a:rPr lang="en-US" b="1" dirty="0" smtClean="0"/>
              <a:t/>
            </a:r>
            <a:br>
              <a:rPr lang="en-US" b="1" dirty="0" smtClean="0"/>
            </a:br>
            <a:endParaRPr lang="en-US" dirty="0"/>
          </a:p>
        </p:txBody>
      </p:sp>
      <p:pic>
        <p:nvPicPr>
          <p:cNvPr id="2051" name="Picture 3"/>
          <p:cNvPicPr>
            <a:picLocks noGrp="1" noChangeAspect="1" noChangeArrowheads="1"/>
          </p:cNvPicPr>
          <p:nvPr>
            <p:ph idx="1"/>
          </p:nvPr>
        </p:nvPicPr>
        <p:blipFill>
          <a:blip r:embed="rId2" cstate="print"/>
          <a:srcRect/>
          <a:stretch>
            <a:fillRect/>
          </a:stretch>
        </p:blipFill>
        <p:spPr bwMode="auto">
          <a:xfrm>
            <a:off x="206658" y="1643050"/>
            <a:ext cx="8723060" cy="4786346"/>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1828"/>
            <a:ext cx="8229600" cy="868346"/>
          </a:xfrm>
        </p:spPr>
        <p:txBody>
          <a:bodyPr anchor="t">
            <a:normAutofit fontScale="90000"/>
          </a:bodyPr>
          <a:lstStyle/>
          <a:p>
            <a:pPr algn="ctr"/>
            <a:r>
              <a:rPr lang="en-US" b="1" dirty="0" smtClean="0"/>
              <a:t>Composite Pattern</a:t>
            </a:r>
            <a:r>
              <a:rPr lang="ne-NP" b="1" dirty="0" smtClean="0"/>
              <a:t> : </a:t>
            </a:r>
            <a:r>
              <a:rPr lang="en-US" sz="2700" b="1" dirty="0" smtClean="0"/>
              <a:t>participants</a:t>
            </a:r>
            <a:r>
              <a:rPr lang="en-US" dirty="0" smtClean="0"/>
              <a:t> </a:t>
            </a:r>
            <a:r>
              <a:rPr lang="en-US" b="1" dirty="0" smtClean="0"/>
              <a:t/>
            </a:r>
            <a:br>
              <a:rPr lang="en-US" b="1" dirty="0" smtClean="0"/>
            </a:br>
            <a:endParaRPr lang="en-US" dirty="0"/>
          </a:p>
        </p:txBody>
      </p:sp>
      <p:sp>
        <p:nvSpPr>
          <p:cNvPr id="4" name="Content Placeholder 3"/>
          <p:cNvSpPr>
            <a:spLocks noGrp="1"/>
          </p:cNvSpPr>
          <p:nvPr>
            <p:ph idx="1"/>
          </p:nvPr>
        </p:nvSpPr>
        <p:spPr>
          <a:xfrm>
            <a:off x="457200" y="1643050"/>
            <a:ext cx="8229600" cy="5000660"/>
          </a:xfrm>
        </p:spPr>
        <p:txBody>
          <a:bodyPr>
            <a:normAutofit fontScale="77500" lnSpcReduction="20000"/>
          </a:bodyPr>
          <a:lstStyle/>
          <a:p>
            <a:r>
              <a:rPr lang="en-US" b="1" dirty="0" smtClean="0"/>
              <a:t>Component</a:t>
            </a:r>
            <a:r>
              <a:rPr lang="en-US" dirty="0" smtClean="0"/>
              <a:t> - </a:t>
            </a:r>
            <a:r>
              <a:rPr lang="en-US" i="1" dirty="0" smtClean="0"/>
              <a:t>Component is the abstraction for leafs and composites. It defines the interface that must be implemented by the objects in the composition. For example a file system resource defines move, copy, rename, and getSize methods for files and folders. </a:t>
            </a:r>
            <a:endParaRPr lang="ne-NP" i="1" dirty="0" smtClean="0"/>
          </a:p>
          <a:p>
            <a:endParaRPr lang="en-US" i="1" dirty="0" smtClean="0"/>
          </a:p>
          <a:p>
            <a:r>
              <a:rPr lang="en-US" b="1" dirty="0" smtClean="0"/>
              <a:t>Leaf</a:t>
            </a:r>
            <a:r>
              <a:rPr lang="en-US" dirty="0" smtClean="0"/>
              <a:t> - </a:t>
            </a:r>
            <a:r>
              <a:rPr lang="en-US" i="1" dirty="0" smtClean="0"/>
              <a:t>Leafs are objects that have no children. They implement services described by the Component interface. For example a file object implements move, copy, rename, as well as getSize methods which are related to the Component interface. </a:t>
            </a:r>
            <a:endParaRPr lang="ne-NP" i="1" dirty="0" smtClean="0"/>
          </a:p>
          <a:p>
            <a:endParaRPr lang="en-US" i="1" dirty="0" smtClean="0"/>
          </a:p>
          <a:p>
            <a:r>
              <a:rPr lang="en-US" b="1" dirty="0" smtClean="0"/>
              <a:t>Composite</a:t>
            </a:r>
            <a:r>
              <a:rPr lang="en-US" dirty="0" smtClean="0"/>
              <a:t> - </a:t>
            </a:r>
            <a:r>
              <a:rPr lang="en-US" i="1" dirty="0" smtClean="0"/>
              <a:t>A Composite stores child components in addition to implementing methods defined by the component interface. Composites implement methods defined in the Component interface by delegating to child components. In addition composites provide additional methods for adding, removing, as well as getting components. </a:t>
            </a:r>
            <a:endParaRPr lang="ne-NP" i="1" dirty="0" smtClean="0"/>
          </a:p>
          <a:p>
            <a:endParaRPr lang="en-US" i="1" dirty="0" smtClean="0"/>
          </a:p>
          <a:p>
            <a:r>
              <a:rPr lang="en-US" b="1" dirty="0" smtClean="0"/>
              <a:t>Client</a:t>
            </a:r>
            <a:r>
              <a:rPr lang="en-US" dirty="0" smtClean="0"/>
              <a:t> - </a:t>
            </a:r>
            <a:r>
              <a:rPr lang="en-US" i="1" dirty="0" smtClean="0"/>
              <a:t>The client manipulates objects in the hierarchy using the component interface.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703266"/>
            <a:ext cx="8643998" cy="796908"/>
          </a:xfrm>
        </p:spPr>
        <p:txBody>
          <a:bodyPr anchor="t">
            <a:normAutofit fontScale="90000"/>
          </a:bodyPr>
          <a:lstStyle/>
          <a:p>
            <a:pPr algn="ctr"/>
            <a:r>
              <a:rPr lang="en-US" b="1" dirty="0" smtClean="0"/>
              <a:t>Composite Pattern</a:t>
            </a:r>
            <a:r>
              <a:rPr lang="ne-NP" b="1" dirty="0" smtClean="0"/>
              <a:t> : </a:t>
            </a:r>
            <a:r>
              <a:rPr lang="ne-NP" sz="2700" b="1" dirty="0" smtClean="0"/>
              <a:t>Benefits &amp; When to use</a:t>
            </a:r>
            <a:r>
              <a:rPr lang="en-US" b="1" dirty="0" smtClean="0"/>
              <a:t/>
            </a:r>
            <a:br>
              <a:rPr lang="en-US" b="1" dirty="0" smtClean="0"/>
            </a:br>
            <a:endParaRPr lang="en-US" dirty="0"/>
          </a:p>
        </p:txBody>
      </p:sp>
      <p:sp>
        <p:nvSpPr>
          <p:cNvPr id="3" name="Content Placeholder 2"/>
          <p:cNvSpPr>
            <a:spLocks noGrp="1"/>
          </p:cNvSpPr>
          <p:nvPr>
            <p:ph idx="1"/>
          </p:nvPr>
        </p:nvSpPr>
        <p:spPr>
          <a:xfrm>
            <a:off x="428596" y="1643050"/>
            <a:ext cx="8215370" cy="4857784"/>
          </a:xfrm>
        </p:spPr>
        <p:txBody>
          <a:bodyPr>
            <a:normAutofit fontScale="85000" lnSpcReduction="20000"/>
          </a:bodyPr>
          <a:lstStyle/>
          <a:p>
            <a:pPr>
              <a:buNone/>
            </a:pPr>
            <a:r>
              <a:rPr lang="en-US" sz="2400" b="1" dirty="0" smtClean="0"/>
              <a:t>Benefits</a:t>
            </a:r>
            <a:r>
              <a:rPr lang="ne-NP" sz="2400" b="1" dirty="0" smtClean="0"/>
              <a:t> :</a:t>
            </a:r>
            <a:endParaRPr lang="en-US" sz="2400" b="1" dirty="0"/>
          </a:p>
          <a:p>
            <a:pPr>
              <a:buNone/>
            </a:pPr>
            <a:r>
              <a:rPr lang="en-US" dirty="0" smtClean="0"/>
              <a:t>■ </a:t>
            </a:r>
            <a:r>
              <a:rPr lang="en-US" dirty="0"/>
              <a:t>Defines class hierarchies consisting of </a:t>
            </a:r>
            <a:r>
              <a:rPr lang="en-US" b="1" dirty="0"/>
              <a:t>primitive </a:t>
            </a:r>
            <a:r>
              <a:rPr lang="en-US" dirty="0"/>
              <a:t>objects</a:t>
            </a:r>
            <a:r>
              <a:rPr lang="en-US" b="1" dirty="0"/>
              <a:t> </a:t>
            </a:r>
            <a:r>
              <a:rPr lang="en-US" dirty="0"/>
              <a:t>and </a:t>
            </a:r>
            <a:r>
              <a:rPr lang="en-US" b="1" dirty="0" smtClean="0"/>
              <a:t>composite</a:t>
            </a:r>
            <a:r>
              <a:rPr lang="ne-NP" dirty="0" smtClean="0"/>
              <a:t> </a:t>
            </a:r>
            <a:r>
              <a:rPr lang="en-US" dirty="0" smtClean="0"/>
              <a:t>objects</a:t>
            </a:r>
            <a:endParaRPr lang="en-US" dirty="0"/>
          </a:p>
          <a:p>
            <a:pPr>
              <a:buNone/>
            </a:pPr>
            <a:r>
              <a:rPr lang="en-US" dirty="0"/>
              <a:t>■ Makes it easier to </a:t>
            </a:r>
            <a:r>
              <a:rPr lang="en-US" b="1" dirty="0"/>
              <a:t>add new kinds of </a:t>
            </a:r>
            <a:r>
              <a:rPr lang="en-US" b="1" dirty="0" smtClean="0"/>
              <a:t>components</a:t>
            </a:r>
            <a:endParaRPr lang="en-US" b="1" dirty="0"/>
          </a:p>
          <a:p>
            <a:pPr>
              <a:buNone/>
            </a:pPr>
            <a:r>
              <a:rPr lang="en-US" dirty="0"/>
              <a:t>■ Provides flexibility of </a:t>
            </a:r>
            <a:r>
              <a:rPr lang="en-US" b="1" dirty="0"/>
              <a:t>structure</a:t>
            </a:r>
            <a:r>
              <a:rPr lang="en-US" dirty="0"/>
              <a:t> and a manageable </a:t>
            </a:r>
            <a:r>
              <a:rPr lang="en-US" b="1" dirty="0" smtClean="0"/>
              <a:t>interface</a:t>
            </a:r>
            <a:endParaRPr lang="ne-NP" b="1" dirty="0" smtClean="0"/>
          </a:p>
          <a:p>
            <a:pPr>
              <a:buNone/>
            </a:pPr>
            <a:endParaRPr lang="en-US" dirty="0"/>
          </a:p>
          <a:p>
            <a:pPr>
              <a:buNone/>
            </a:pPr>
            <a:r>
              <a:rPr lang="en-US" sz="2400" b="1" dirty="0"/>
              <a:t>When to </a:t>
            </a:r>
            <a:r>
              <a:rPr lang="en-US" sz="2400" b="1" dirty="0" smtClean="0"/>
              <a:t>Use</a:t>
            </a:r>
            <a:r>
              <a:rPr lang="ne-NP" sz="2400" b="1" dirty="0" smtClean="0"/>
              <a:t> :</a:t>
            </a:r>
            <a:endParaRPr lang="en-US" sz="2400" b="1" dirty="0"/>
          </a:p>
          <a:p>
            <a:pPr>
              <a:buNone/>
            </a:pPr>
            <a:r>
              <a:rPr lang="en-US" dirty="0" smtClean="0"/>
              <a:t>■ </a:t>
            </a:r>
            <a:r>
              <a:rPr lang="en-US" dirty="0"/>
              <a:t>You want to represent the </a:t>
            </a:r>
            <a:r>
              <a:rPr lang="en-US" b="1" dirty="0"/>
              <a:t>whole hierarchy </a:t>
            </a:r>
            <a:r>
              <a:rPr lang="en-US" dirty="0"/>
              <a:t>or a </a:t>
            </a:r>
            <a:r>
              <a:rPr lang="en-US" b="1" dirty="0"/>
              <a:t>part of the </a:t>
            </a:r>
            <a:r>
              <a:rPr lang="en-US" b="1" dirty="0" smtClean="0"/>
              <a:t>hierarchy</a:t>
            </a:r>
            <a:r>
              <a:rPr lang="ne-NP" b="1" dirty="0" smtClean="0"/>
              <a:t> </a:t>
            </a:r>
            <a:r>
              <a:rPr lang="en-US" dirty="0" smtClean="0"/>
              <a:t>of </a:t>
            </a:r>
            <a:r>
              <a:rPr lang="en-US" dirty="0"/>
              <a:t>objects</a:t>
            </a:r>
            <a:r>
              <a:rPr lang="en-US" dirty="0" smtClean="0"/>
              <a:t>.</a:t>
            </a:r>
            <a:endParaRPr lang="ne-NP" dirty="0" smtClean="0"/>
          </a:p>
          <a:p>
            <a:pPr>
              <a:buNone/>
            </a:pPr>
            <a:endParaRPr lang="en-US" dirty="0"/>
          </a:p>
          <a:p>
            <a:pPr>
              <a:buNone/>
            </a:pPr>
            <a:r>
              <a:rPr lang="en-US" dirty="0"/>
              <a:t>■ You want clients to be able to ignore the difference between </a:t>
            </a:r>
            <a:r>
              <a:rPr lang="en-US" b="1" dirty="0" smtClean="0"/>
              <a:t>compositions</a:t>
            </a:r>
            <a:r>
              <a:rPr lang="ne-NP" b="1" dirty="0" smtClean="0"/>
              <a:t> </a:t>
            </a:r>
            <a:r>
              <a:rPr lang="en-US" b="1" dirty="0" smtClean="0"/>
              <a:t>of </a:t>
            </a:r>
            <a:r>
              <a:rPr lang="en-US" b="1" dirty="0"/>
              <a:t>objects </a:t>
            </a:r>
            <a:r>
              <a:rPr lang="en-US" dirty="0"/>
              <a:t>and </a:t>
            </a:r>
            <a:r>
              <a:rPr lang="en-US" b="1" dirty="0"/>
              <a:t>individual objects</a:t>
            </a:r>
            <a:r>
              <a:rPr lang="en-US" dirty="0" smtClean="0"/>
              <a:t>.</a:t>
            </a:r>
            <a:endParaRPr lang="ne-NP" dirty="0" smtClean="0"/>
          </a:p>
          <a:p>
            <a:pPr>
              <a:buNone/>
            </a:pPr>
            <a:endParaRPr lang="en-US" dirty="0"/>
          </a:p>
          <a:p>
            <a:pPr>
              <a:buNone/>
            </a:pPr>
            <a:r>
              <a:rPr lang="en-US" dirty="0"/>
              <a:t>■ The structure can have </a:t>
            </a:r>
            <a:r>
              <a:rPr lang="en-US" b="1" dirty="0"/>
              <a:t>any</a:t>
            </a:r>
            <a:r>
              <a:rPr lang="en-US" dirty="0"/>
              <a:t> </a:t>
            </a:r>
            <a:r>
              <a:rPr lang="en-US" b="1" dirty="0"/>
              <a:t>level of </a:t>
            </a:r>
            <a:r>
              <a:rPr lang="en-US" b="1" dirty="0" smtClean="0"/>
              <a:t>complexity</a:t>
            </a:r>
            <a:r>
              <a:rPr lang="ne-NP" dirty="0" smtClean="0"/>
              <a: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3266"/>
            <a:ext cx="8229600" cy="796908"/>
          </a:xfrm>
        </p:spPr>
        <p:txBody>
          <a:bodyPr>
            <a:normAutofit fontScale="90000"/>
          </a:bodyPr>
          <a:lstStyle/>
          <a:p>
            <a:pPr algn="ctr"/>
            <a:r>
              <a:rPr lang="ne-NP" b="1" dirty="0" smtClean="0"/>
              <a:t>4. </a:t>
            </a:r>
            <a:r>
              <a:rPr lang="en-US" b="1" dirty="0" smtClean="0"/>
              <a:t>Decorator </a:t>
            </a:r>
            <a:r>
              <a:rPr lang="ne-NP" b="1" dirty="0" smtClean="0"/>
              <a:t>P</a:t>
            </a:r>
            <a:r>
              <a:rPr lang="en-US" b="1" dirty="0" smtClean="0"/>
              <a:t>attern</a:t>
            </a:r>
            <a:endParaRPr lang="en-US" b="1" dirty="0"/>
          </a:p>
        </p:txBody>
      </p:sp>
      <p:sp>
        <p:nvSpPr>
          <p:cNvPr id="3" name="Content Placeholder 2"/>
          <p:cNvSpPr>
            <a:spLocks noGrp="1"/>
          </p:cNvSpPr>
          <p:nvPr>
            <p:ph idx="1"/>
          </p:nvPr>
        </p:nvSpPr>
        <p:spPr/>
        <p:txBody>
          <a:bodyPr>
            <a:normAutofit fontScale="92500" lnSpcReduction="10000"/>
          </a:bodyPr>
          <a:lstStyle/>
          <a:p>
            <a:r>
              <a:rPr lang="en-US" dirty="0"/>
              <a:t>The Decorator pattern enables you to </a:t>
            </a:r>
            <a:r>
              <a:rPr lang="en-US" b="1" dirty="0"/>
              <a:t>add</a:t>
            </a:r>
            <a:r>
              <a:rPr lang="en-US" dirty="0"/>
              <a:t> or </a:t>
            </a:r>
            <a:r>
              <a:rPr lang="en-US" b="1" dirty="0"/>
              <a:t>remove</a:t>
            </a:r>
            <a:r>
              <a:rPr lang="en-US" dirty="0"/>
              <a:t> object </a:t>
            </a:r>
            <a:r>
              <a:rPr lang="en-US" dirty="0" smtClean="0"/>
              <a:t>functionality</a:t>
            </a:r>
            <a:r>
              <a:rPr lang="ne-NP" dirty="0" smtClean="0"/>
              <a:t> </a:t>
            </a:r>
            <a:r>
              <a:rPr lang="en-US" dirty="0" smtClean="0"/>
              <a:t>without </a:t>
            </a:r>
            <a:r>
              <a:rPr lang="en-US" dirty="0"/>
              <a:t>changing the </a:t>
            </a:r>
            <a:r>
              <a:rPr lang="en-US" b="1" dirty="0"/>
              <a:t>external appearance</a:t>
            </a:r>
            <a:r>
              <a:rPr lang="en-US" dirty="0"/>
              <a:t> or </a:t>
            </a:r>
            <a:r>
              <a:rPr lang="en-US" b="1" dirty="0"/>
              <a:t>function</a:t>
            </a:r>
            <a:r>
              <a:rPr lang="en-US" dirty="0"/>
              <a:t> of </a:t>
            </a:r>
            <a:r>
              <a:rPr lang="en-US" dirty="0" smtClean="0"/>
              <a:t>the</a:t>
            </a:r>
            <a:r>
              <a:rPr lang="ne-NP" dirty="0" smtClean="0"/>
              <a:t> </a:t>
            </a:r>
            <a:r>
              <a:rPr lang="en-US" dirty="0" smtClean="0"/>
              <a:t>object</a:t>
            </a:r>
            <a:r>
              <a:rPr lang="en-US" dirty="0"/>
              <a:t>. </a:t>
            </a:r>
            <a:endParaRPr lang="ne-NP" dirty="0" smtClean="0"/>
          </a:p>
          <a:p>
            <a:endParaRPr lang="ne-NP" dirty="0"/>
          </a:p>
          <a:p>
            <a:r>
              <a:rPr lang="en-US" dirty="0" smtClean="0"/>
              <a:t>It </a:t>
            </a:r>
            <a:r>
              <a:rPr lang="en-US" dirty="0"/>
              <a:t>changes the functionality of an object in a way that is </a:t>
            </a:r>
            <a:r>
              <a:rPr lang="en-US" dirty="0" smtClean="0"/>
              <a:t>transparent</a:t>
            </a:r>
            <a:r>
              <a:rPr lang="ne-NP" dirty="0" smtClean="0"/>
              <a:t> </a:t>
            </a:r>
            <a:r>
              <a:rPr lang="en-US" dirty="0" smtClean="0"/>
              <a:t>to </a:t>
            </a:r>
            <a:r>
              <a:rPr lang="en-US" dirty="0"/>
              <a:t>its clients by using an </a:t>
            </a:r>
            <a:r>
              <a:rPr lang="en-US" b="1" dirty="0"/>
              <a:t>instance of a subclass of the original </a:t>
            </a:r>
            <a:r>
              <a:rPr lang="en-US" b="1" dirty="0" smtClean="0"/>
              <a:t>class</a:t>
            </a:r>
            <a:r>
              <a:rPr lang="ne-NP" dirty="0" smtClean="0"/>
              <a:t> </a:t>
            </a:r>
            <a:r>
              <a:rPr lang="en-US" dirty="0" smtClean="0"/>
              <a:t>that </a:t>
            </a:r>
            <a:r>
              <a:rPr lang="en-US" dirty="0"/>
              <a:t>delegates operations to the </a:t>
            </a:r>
            <a:r>
              <a:rPr lang="en-US" b="1" dirty="0"/>
              <a:t>original object</a:t>
            </a:r>
            <a:r>
              <a:rPr lang="en-US" dirty="0"/>
              <a:t>. </a:t>
            </a:r>
            <a:endParaRPr lang="ne-NP" dirty="0" smtClean="0"/>
          </a:p>
          <a:p>
            <a:endParaRPr lang="ne-NP" dirty="0"/>
          </a:p>
          <a:p>
            <a:r>
              <a:rPr lang="en-US" dirty="0" smtClean="0"/>
              <a:t>It</a:t>
            </a:r>
            <a:r>
              <a:rPr lang="ne-NP" dirty="0" smtClean="0"/>
              <a:t> </a:t>
            </a:r>
            <a:r>
              <a:rPr lang="en-US" dirty="0" smtClean="0"/>
              <a:t>attaches </a:t>
            </a:r>
            <a:r>
              <a:rPr lang="en-US" dirty="0"/>
              <a:t>additional responsibilities to an object dynamically to provide </a:t>
            </a:r>
            <a:r>
              <a:rPr lang="en-US" dirty="0" smtClean="0"/>
              <a:t>a</a:t>
            </a:r>
            <a:r>
              <a:rPr lang="ne-NP" dirty="0" smtClean="0"/>
              <a:t> </a:t>
            </a:r>
            <a:r>
              <a:rPr lang="en-US" dirty="0" smtClean="0"/>
              <a:t>flexible </a:t>
            </a:r>
            <a:r>
              <a:rPr lang="en-US" dirty="0"/>
              <a:t>alternative to </a:t>
            </a:r>
            <a:r>
              <a:rPr lang="en-US" b="1" dirty="0"/>
              <a:t>changing object functionality</a:t>
            </a:r>
            <a:r>
              <a:rPr lang="en-US" dirty="0"/>
              <a:t> without using </a:t>
            </a:r>
            <a:r>
              <a:rPr lang="en-US" dirty="0" smtClean="0"/>
              <a:t>static</a:t>
            </a:r>
            <a:r>
              <a:rPr lang="ne-NP" dirty="0" smtClean="0"/>
              <a:t> </a:t>
            </a:r>
            <a:r>
              <a:rPr lang="en-US" dirty="0" smtClean="0"/>
              <a:t>inheritance</a:t>
            </a:r>
            <a:r>
              <a:rPr lang="en-US" dirty="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8952"/>
            <a:ext cx="8229600" cy="868346"/>
          </a:xfrm>
        </p:spPr>
        <p:txBody>
          <a:bodyPr/>
          <a:lstStyle/>
          <a:p>
            <a:pPr algn="ctr"/>
            <a:r>
              <a:rPr lang="en-US" b="1" dirty="0" smtClean="0"/>
              <a:t>Decorator </a:t>
            </a:r>
            <a:r>
              <a:rPr lang="ne-NP" b="1" dirty="0" smtClean="0"/>
              <a:t>P</a:t>
            </a:r>
            <a:r>
              <a:rPr lang="en-US" b="1" dirty="0" smtClean="0"/>
              <a:t>attern</a:t>
            </a:r>
            <a:r>
              <a:rPr lang="ne-NP" b="1" dirty="0" smtClean="0"/>
              <a:t> : Diagram</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214282" y="1542334"/>
            <a:ext cx="8715436" cy="5101376"/>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1828"/>
            <a:ext cx="8229600" cy="868346"/>
          </a:xfrm>
        </p:spPr>
        <p:txBody>
          <a:bodyPr>
            <a:normAutofit/>
          </a:bodyPr>
          <a:lstStyle/>
          <a:p>
            <a:pPr algn="ctr"/>
            <a:r>
              <a:rPr lang="en-US" b="1" dirty="0" smtClean="0"/>
              <a:t>Decorator </a:t>
            </a:r>
            <a:r>
              <a:rPr lang="ne-NP" b="1" dirty="0" smtClean="0"/>
              <a:t>P</a:t>
            </a:r>
            <a:r>
              <a:rPr lang="en-US" b="1" dirty="0" smtClean="0"/>
              <a:t>attern</a:t>
            </a:r>
            <a:r>
              <a:rPr lang="ne-NP" b="1" dirty="0" smtClean="0"/>
              <a:t> : </a:t>
            </a:r>
            <a:r>
              <a:rPr lang="ne-NP" sz="2700" b="1" dirty="0" smtClean="0"/>
              <a:t>Participants</a:t>
            </a:r>
            <a:endParaRPr lang="en-US" sz="2700" dirty="0"/>
          </a:p>
        </p:txBody>
      </p:sp>
      <p:sp>
        <p:nvSpPr>
          <p:cNvPr id="4" name="Content Placeholder 3"/>
          <p:cNvSpPr>
            <a:spLocks noGrp="1"/>
          </p:cNvSpPr>
          <p:nvPr>
            <p:ph idx="1"/>
          </p:nvPr>
        </p:nvSpPr>
        <p:spPr/>
        <p:txBody>
          <a:bodyPr/>
          <a:lstStyle/>
          <a:p>
            <a:r>
              <a:rPr lang="en-US" b="1" dirty="0" smtClean="0"/>
              <a:t>Component</a:t>
            </a:r>
            <a:r>
              <a:rPr lang="en-US" dirty="0" smtClean="0"/>
              <a:t> - Interface for objects that can have responsibilities added to them dynamically.</a:t>
            </a:r>
          </a:p>
          <a:p>
            <a:r>
              <a:rPr lang="en-US" b="1" dirty="0" smtClean="0"/>
              <a:t>ConcreteComponent</a:t>
            </a:r>
            <a:r>
              <a:rPr lang="en-US" dirty="0" smtClean="0"/>
              <a:t> - Defines an object to which additional responsibilities can be added.</a:t>
            </a:r>
          </a:p>
          <a:p>
            <a:r>
              <a:rPr lang="en-US" b="1" dirty="0" smtClean="0"/>
              <a:t>Decorator</a:t>
            </a:r>
            <a:r>
              <a:rPr lang="en-US" dirty="0" smtClean="0"/>
              <a:t> - Maintains a reference to a Component object and defines an interface that conforms to Component's interface.</a:t>
            </a:r>
          </a:p>
          <a:p>
            <a:r>
              <a:rPr lang="en-US" b="1" dirty="0" smtClean="0"/>
              <a:t>Concrete Decorators</a:t>
            </a:r>
            <a:r>
              <a:rPr lang="en-US" dirty="0" smtClean="0"/>
              <a:t> - Concrete Decorators extend the functionality of the component by adding state or adding behavior.</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p:spPr>
        <p:txBody>
          <a:bodyPr>
            <a:normAutofit fontScale="90000"/>
          </a:bodyPr>
          <a:lstStyle/>
          <a:p>
            <a:pPr algn="ctr"/>
            <a:r>
              <a:rPr lang="en-US" b="1" dirty="0" smtClean="0"/>
              <a:t>Decorator </a:t>
            </a:r>
            <a:r>
              <a:rPr lang="ne-NP" b="1" dirty="0" smtClean="0"/>
              <a:t>P</a:t>
            </a:r>
            <a:r>
              <a:rPr lang="en-US" b="1" dirty="0" smtClean="0"/>
              <a:t>attern</a:t>
            </a:r>
            <a:r>
              <a:rPr lang="ne-NP" b="1" dirty="0" smtClean="0"/>
              <a:t> : </a:t>
            </a:r>
            <a:r>
              <a:rPr lang="ne-NP" sz="2400" b="1" dirty="0" smtClean="0"/>
              <a:t>Benefits</a:t>
            </a:r>
            <a:endParaRPr lang="en-US" sz="2400" dirty="0"/>
          </a:p>
        </p:txBody>
      </p:sp>
      <p:sp>
        <p:nvSpPr>
          <p:cNvPr id="3" name="Content Placeholder 2"/>
          <p:cNvSpPr>
            <a:spLocks noGrp="1"/>
          </p:cNvSpPr>
          <p:nvPr>
            <p:ph idx="1"/>
          </p:nvPr>
        </p:nvSpPr>
        <p:spPr>
          <a:xfrm>
            <a:off x="457200" y="1500174"/>
            <a:ext cx="8229600" cy="4857784"/>
          </a:xfrm>
        </p:spPr>
        <p:txBody>
          <a:bodyPr>
            <a:normAutofit lnSpcReduction="10000"/>
          </a:bodyPr>
          <a:lstStyle/>
          <a:p>
            <a:pPr>
              <a:buNone/>
            </a:pPr>
            <a:r>
              <a:rPr lang="en-US" sz="2000" b="1" dirty="0" smtClean="0"/>
              <a:t>The </a:t>
            </a:r>
            <a:r>
              <a:rPr lang="en-US" sz="2000" b="1" dirty="0"/>
              <a:t>following lists the benefits of using the Decorator pattern</a:t>
            </a:r>
            <a:r>
              <a:rPr lang="en-US" sz="2000" b="1" dirty="0" smtClean="0"/>
              <a:t>:</a:t>
            </a:r>
            <a:endParaRPr lang="ne-NP" sz="2000" b="1" dirty="0" smtClean="0"/>
          </a:p>
          <a:p>
            <a:pPr>
              <a:buNone/>
            </a:pPr>
            <a:endParaRPr lang="en-US" sz="2000" b="1" dirty="0"/>
          </a:p>
          <a:p>
            <a:pPr>
              <a:buNone/>
            </a:pPr>
            <a:r>
              <a:rPr lang="en-US" dirty="0"/>
              <a:t>■ More flexibility than </a:t>
            </a:r>
            <a:r>
              <a:rPr lang="en-US" b="1" dirty="0"/>
              <a:t>static </a:t>
            </a:r>
            <a:r>
              <a:rPr lang="en-US" b="1" dirty="0" smtClean="0"/>
              <a:t>inheritance</a:t>
            </a:r>
            <a:endParaRPr lang="ne-NP" b="1" dirty="0" smtClean="0"/>
          </a:p>
          <a:p>
            <a:pPr>
              <a:buNone/>
            </a:pPr>
            <a:endParaRPr lang="en-US" b="1" dirty="0"/>
          </a:p>
          <a:p>
            <a:pPr>
              <a:buNone/>
            </a:pPr>
            <a:r>
              <a:rPr lang="en-US" dirty="0"/>
              <a:t>■ Avoids feature-laden classes </a:t>
            </a:r>
            <a:r>
              <a:rPr lang="en-US" b="1" dirty="0"/>
              <a:t>high up in the </a:t>
            </a:r>
            <a:r>
              <a:rPr lang="en-US" b="1" dirty="0" smtClean="0"/>
              <a:t>hierarchy</a:t>
            </a:r>
            <a:endParaRPr lang="ne-NP" b="1" dirty="0" smtClean="0"/>
          </a:p>
          <a:p>
            <a:pPr>
              <a:buNone/>
            </a:pPr>
            <a:endParaRPr lang="en-US" b="1" dirty="0"/>
          </a:p>
          <a:p>
            <a:pPr>
              <a:buNone/>
            </a:pPr>
            <a:r>
              <a:rPr lang="en-US" dirty="0"/>
              <a:t>■ Simplifies coding because you write a series of classes, each </a:t>
            </a:r>
            <a:r>
              <a:rPr lang="en-US" dirty="0" smtClean="0"/>
              <a:t>targeted</a:t>
            </a:r>
            <a:r>
              <a:rPr lang="ne-NP" dirty="0" smtClean="0"/>
              <a:t> </a:t>
            </a:r>
            <a:r>
              <a:rPr lang="en-US" dirty="0" smtClean="0"/>
              <a:t>at </a:t>
            </a:r>
            <a:r>
              <a:rPr lang="en-US" dirty="0"/>
              <a:t>a </a:t>
            </a:r>
            <a:r>
              <a:rPr lang="en-US" b="1" dirty="0"/>
              <a:t>specific part of the functionality</a:t>
            </a:r>
            <a:r>
              <a:rPr lang="en-US" dirty="0"/>
              <a:t>, rather than coding </a:t>
            </a:r>
            <a:r>
              <a:rPr lang="en-US" dirty="0" smtClean="0"/>
              <a:t>all</a:t>
            </a:r>
            <a:r>
              <a:rPr lang="ne-NP" dirty="0" smtClean="0"/>
              <a:t> </a:t>
            </a:r>
            <a:r>
              <a:rPr lang="en-US" dirty="0" smtClean="0"/>
              <a:t>behavior </a:t>
            </a:r>
            <a:r>
              <a:rPr lang="en-US" dirty="0"/>
              <a:t>into the </a:t>
            </a:r>
            <a:r>
              <a:rPr lang="en-US" dirty="0" smtClean="0"/>
              <a:t>object</a:t>
            </a:r>
            <a:endParaRPr lang="ne-NP" dirty="0" smtClean="0"/>
          </a:p>
          <a:p>
            <a:pPr>
              <a:buNone/>
            </a:pPr>
            <a:endParaRPr lang="en-US" dirty="0"/>
          </a:p>
          <a:p>
            <a:pPr>
              <a:buNone/>
            </a:pPr>
            <a:r>
              <a:rPr lang="en-US" dirty="0"/>
              <a:t>■ Enhances the object’s extensibility because you make </a:t>
            </a:r>
            <a:r>
              <a:rPr lang="en-US" b="1" dirty="0"/>
              <a:t>changes </a:t>
            </a:r>
            <a:r>
              <a:rPr lang="en-US" b="1" dirty="0" smtClean="0"/>
              <a:t>by</a:t>
            </a:r>
            <a:r>
              <a:rPr lang="ne-NP" b="1" dirty="0" smtClean="0"/>
              <a:t> </a:t>
            </a:r>
            <a:r>
              <a:rPr lang="en-US" b="1" dirty="0" smtClean="0"/>
              <a:t>coding </a:t>
            </a:r>
            <a:r>
              <a:rPr lang="en-US" b="1" dirty="0"/>
              <a:t>new classes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867524"/>
          </a:xfrm>
        </p:spPr>
        <p:txBody>
          <a:bodyPr/>
          <a:lstStyle/>
          <a:p>
            <a:r>
              <a:rPr lang="en-US" b="1" dirty="0" smtClean="0"/>
              <a:t>Decorator </a:t>
            </a:r>
            <a:r>
              <a:rPr lang="ne-NP" b="1" dirty="0" smtClean="0"/>
              <a:t>P</a:t>
            </a:r>
            <a:r>
              <a:rPr lang="en-US" b="1" dirty="0" smtClean="0"/>
              <a:t>attern</a:t>
            </a:r>
            <a:r>
              <a:rPr lang="ne-NP" b="1" dirty="0" smtClean="0"/>
              <a:t> : </a:t>
            </a:r>
            <a:r>
              <a:rPr lang="ne-NP" sz="2400" b="1" dirty="0" smtClean="0"/>
              <a:t>When to Use</a:t>
            </a:r>
            <a:endParaRPr lang="en-US" sz="2400" dirty="0"/>
          </a:p>
        </p:txBody>
      </p:sp>
      <p:sp>
        <p:nvSpPr>
          <p:cNvPr id="3" name="Content Placeholder 2"/>
          <p:cNvSpPr>
            <a:spLocks noGrp="1"/>
          </p:cNvSpPr>
          <p:nvPr>
            <p:ph idx="1"/>
          </p:nvPr>
        </p:nvSpPr>
        <p:spPr>
          <a:xfrm>
            <a:off x="457200" y="1500174"/>
            <a:ext cx="8229600" cy="4857784"/>
          </a:xfrm>
        </p:spPr>
        <p:txBody>
          <a:bodyPr>
            <a:normAutofit/>
          </a:bodyPr>
          <a:lstStyle/>
          <a:p>
            <a:pPr>
              <a:buNone/>
            </a:pPr>
            <a:endParaRPr lang="ne-NP" sz="2400" dirty="0" smtClean="0"/>
          </a:p>
          <a:p>
            <a:pPr>
              <a:buNone/>
            </a:pPr>
            <a:r>
              <a:rPr lang="en-US" sz="2400" b="1" dirty="0" smtClean="0"/>
              <a:t>You </a:t>
            </a:r>
            <a:r>
              <a:rPr lang="en-US" sz="2400" b="1" dirty="0"/>
              <a:t>should use the Decorator pattern when:</a:t>
            </a:r>
          </a:p>
          <a:p>
            <a:pPr>
              <a:buNone/>
            </a:pPr>
            <a:r>
              <a:rPr lang="en-US" sz="2400" dirty="0"/>
              <a:t>■ You want to add responsibilities to </a:t>
            </a:r>
            <a:r>
              <a:rPr lang="en-US" sz="2400" b="1" dirty="0" smtClean="0"/>
              <a:t>individual objects dynamically</a:t>
            </a:r>
            <a:r>
              <a:rPr lang="ne-NP" sz="2400" b="1" dirty="0" smtClean="0"/>
              <a:t> </a:t>
            </a:r>
            <a:r>
              <a:rPr lang="en-US" sz="2400" b="1" dirty="0" smtClean="0"/>
              <a:t>and transparently</a:t>
            </a:r>
            <a:r>
              <a:rPr lang="en-US" sz="2400" dirty="0" smtClean="0"/>
              <a:t>—that </a:t>
            </a:r>
            <a:r>
              <a:rPr lang="en-US" sz="2400" dirty="0"/>
              <a:t>is, without affecting other objects.</a:t>
            </a:r>
          </a:p>
          <a:p>
            <a:pPr>
              <a:buNone/>
            </a:pPr>
            <a:r>
              <a:rPr lang="en-US" sz="2400" dirty="0"/>
              <a:t>■ You want to </a:t>
            </a:r>
            <a:r>
              <a:rPr lang="en-US" sz="2400" b="1" dirty="0"/>
              <a:t>add responsibilities </a:t>
            </a:r>
            <a:r>
              <a:rPr lang="en-US" sz="2400" dirty="0"/>
              <a:t>to the object that you might </a:t>
            </a:r>
            <a:r>
              <a:rPr lang="en-US" sz="2400" dirty="0" smtClean="0"/>
              <a:t>want</a:t>
            </a:r>
            <a:r>
              <a:rPr lang="ne-NP" sz="2400" dirty="0" smtClean="0"/>
              <a:t> </a:t>
            </a:r>
            <a:r>
              <a:rPr lang="en-US" sz="2400" dirty="0" smtClean="0"/>
              <a:t>to </a:t>
            </a:r>
            <a:r>
              <a:rPr lang="en-US" sz="2400" b="1" dirty="0"/>
              <a:t>change in the future</a:t>
            </a:r>
            <a:r>
              <a:rPr lang="en-US" sz="2400" dirty="0"/>
              <a:t>.</a:t>
            </a:r>
          </a:p>
          <a:p>
            <a:pPr>
              <a:buNone/>
            </a:pPr>
            <a:r>
              <a:rPr lang="en-US" sz="2400" dirty="0"/>
              <a:t>■ Extension by </a:t>
            </a:r>
            <a:r>
              <a:rPr lang="en-US" sz="2400" b="1" dirty="0"/>
              <a:t>static subclassing is impractical</a:t>
            </a:r>
            <a:r>
              <a:rPr lang="en-US" sz="2400" dirty="0"/>
              <a:t>.</a:t>
            </a:r>
            <a:endParaRPr lang="en-US"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80" y="846142"/>
            <a:ext cx="8229600" cy="725470"/>
          </a:xfrm>
        </p:spPr>
        <p:txBody>
          <a:bodyPr anchor="t">
            <a:normAutofit fontScale="90000"/>
          </a:bodyPr>
          <a:lstStyle/>
          <a:p>
            <a:pPr algn="ctr"/>
            <a:r>
              <a:rPr lang="ne-NP" b="1" dirty="0" smtClean="0"/>
              <a:t>5. </a:t>
            </a:r>
            <a:r>
              <a:rPr lang="en-US" b="1" dirty="0" smtClean="0"/>
              <a:t>Façade Pattern</a:t>
            </a:r>
            <a:br>
              <a:rPr lang="en-US" b="1" dirty="0" smtClean="0"/>
            </a:br>
            <a:endParaRPr lang="en-US" b="1" dirty="0"/>
          </a:p>
        </p:txBody>
      </p:sp>
      <p:sp>
        <p:nvSpPr>
          <p:cNvPr id="3" name="Content Placeholder 2"/>
          <p:cNvSpPr>
            <a:spLocks noGrp="1"/>
          </p:cNvSpPr>
          <p:nvPr>
            <p:ph idx="1"/>
          </p:nvPr>
        </p:nvSpPr>
        <p:spPr/>
        <p:txBody>
          <a:bodyPr>
            <a:normAutofit/>
          </a:bodyPr>
          <a:lstStyle/>
          <a:p>
            <a:r>
              <a:rPr lang="en-US" dirty="0" smtClean="0"/>
              <a:t>The </a:t>
            </a:r>
            <a:r>
              <a:rPr lang="en-US" dirty="0"/>
              <a:t>Façade pattern </a:t>
            </a:r>
            <a:r>
              <a:rPr lang="en-US" b="1" dirty="0"/>
              <a:t>provides a</a:t>
            </a:r>
            <a:r>
              <a:rPr lang="en-US" dirty="0"/>
              <a:t> </a:t>
            </a:r>
            <a:r>
              <a:rPr lang="en-US" b="1" dirty="0"/>
              <a:t>unified interface </a:t>
            </a:r>
            <a:r>
              <a:rPr lang="en-US" dirty="0"/>
              <a:t>to a group of </a:t>
            </a:r>
            <a:r>
              <a:rPr lang="en-US" dirty="0" smtClean="0"/>
              <a:t>interfaces</a:t>
            </a:r>
            <a:r>
              <a:rPr lang="ne-NP" dirty="0" smtClean="0"/>
              <a:t> </a:t>
            </a:r>
            <a:r>
              <a:rPr lang="en-US" dirty="0" smtClean="0"/>
              <a:t>in </a:t>
            </a:r>
            <a:r>
              <a:rPr lang="en-US" dirty="0"/>
              <a:t>a subsystem. </a:t>
            </a:r>
            <a:endParaRPr lang="ne-NP" dirty="0" smtClean="0"/>
          </a:p>
          <a:p>
            <a:endParaRPr lang="ne-NP" dirty="0"/>
          </a:p>
          <a:p>
            <a:r>
              <a:rPr lang="en-US" dirty="0" smtClean="0"/>
              <a:t>The </a:t>
            </a:r>
            <a:r>
              <a:rPr lang="en-US" dirty="0"/>
              <a:t>Façade pattern </a:t>
            </a:r>
            <a:r>
              <a:rPr lang="en-US" b="1" dirty="0"/>
              <a:t>defines a higher-level </a:t>
            </a:r>
            <a:r>
              <a:rPr lang="en-US" b="1" dirty="0" smtClean="0"/>
              <a:t>interface</a:t>
            </a:r>
            <a:r>
              <a:rPr lang="ne-NP" b="1" dirty="0" smtClean="0"/>
              <a:t> </a:t>
            </a:r>
            <a:r>
              <a:rPr lang="en-US" dirty="0" smtClean="0"/>
              <a:t>that </a:t>
            </a:r>
            <a:r>
              <a:rPr lang="en-US" dirty="0"/>
              <a:t>makes the subsystem easier to use because you have </a:t>
            </a:r>
            <a:r>
              <a:rPr lang="en-US" b="1" dirty="0"/>
              <a:t>only one interface</a:t>
            </a:r>
            <a:r>
              <a:rPr lang="en-US" dirty="0" smtClean="0"/>
              <a:t>.</a:t>
            </a:r>
            <a:r>
              <a:rPr lang="ne-NP" dirty="0" smtClean="0"/>
              <a:t> </a:t>
            </a:r>
          </a:p>
          <a:p>
            <a:endParaRPr lang="en-US" dirty="0"/>
          </a:p>
          <a:p>
            <a:r>
              <a:rPr lang="en-US" dirty="0"/>
              <a:t>This </a:t>
            </a:r>
            <a:r>
              <a:rPr lang="en-US" b="1" dirty="0"/>
              <a:t>unified interface </a:t>
            </a:r>
            <a:r>
              <a:rPr lang="en-US" dirty="0"/>
              <a:t>enables an object to access the </a:t>
            </a:r>
            <a:r>
              <a:rPr lang="en-US" dirty="0" smtClean="0"/>
              <a:t>subsystem</a:t>
            </a:r>
            <a:r>
              <a:rPr lang="ne-NP" dirty="0"/>
              <a:t> </a:t>
            </a:r>
            <a:r>
              <a:rPr lang="en-US" dirty="0" smtClean="0"/>
              <a:t>using </a:t>
            </a:r>
            <a:r>
              <a:rPr lang="en-US" dirty="0"/>
              <a:t>the </a:t>
            </a:r>
            <a:r>
              <a:rPr lang="en-US" b="1" dirty="0"/>
              <a:t>interface to communicate with </a:t>
            </a:r>
            <a:r>
              <a:rPr lang="en-US" dirty="0"/>
              <a:t>the subsystem.</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560390"/>
            <a:ext cx="8043890" cy="654032"/>
          </a:xfrm>
        </p:spPr>
        <p:txBody>
          <a:bodyPr anchor="t">
            <a:noAutofit/>
          </a:bodyPr>
          <a:lstStyle/>
          <a:p>
            <a:pPr algn="ctr"/>
            <a:r>
              <a:rPr lang="en-US" sz="4000" b="1" dirty="0" smtClean="0"/>
              <a:t>Façade Pattern</a:t>
            </a:r>
            <a:r>
              <a:rPr lang="ne-NP" sz="4000" b="1" dirty="0" smtClean="0"/>
              <a:t> : Diagram</a:t>
            </a:r>
            <a:r>
              <a:rPr lang="en-US" sz="4000" b="1" dirty="0" smtClean="0"/>
              <a:t/>
            </a:r>
            <a:br>
              <a:rPr lang="en-US" sz="4000" b="1" dirty="0" smtClean="0"/>
            </a:br>
            <a:endParaRPr lang="en-US" sz="4000"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571472" y="1428736"/>
            <a:ext cx="7358114" cy="5124486"/>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3266"/>
            <a:ext cx="8229600" cy="725470"/>
          </a:xfrm>
        </p:spPr>
        <p:txBody>
          <a:bodyPr anchor="t">
            <a:normAutofit fontScale="90000"/>
          </a:bodyPr>
          <a:lstStyle/>
          <a:p>
            <a:pPr algn="ctr"/>
            <a:r>
              <a:rPr lang="ne-NP" b="1" dirty="0" smtClean="0"/>
              <a:t>1. </a:t>
            </a:r>
            <a:r>
              <a:rPr lang="en-US" b="1" dirty="0" smtClean="0"/>
              <a:t>Adapter Pattern</a:t>
            </a:r>
            <a:br>
              <a:rPr lang="en-US" b="1" dirty="0" smtClean="0"/>
            </a:b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The </a:t>
            </a:r>
            <a:r>
              <a:rPr lang="en-US" b="1" dirty="0"/>
              <a:t>Adapter pattern </a:t>
            </a:r>
            <a:r>
              <a:rPr lang="en-US" dirty="0"/>
              <a:t>acts as an </a:t>
            </a:r>
            <a:r>
              <a:rPr lang="en-US" b="1" dirty="0"/>
              <a:t>intermediary between two </a:t>
            </a:r>
            <a:r>
              <a:rPr lang="en-US" b="1" dirty="0" smtClean="0"/>
              <a:t>classes,</a:t>
            </a:r>
            <a:r>
              <a:rPr lang="ne-NP" dirty="0" smtClean="0"/>
              <a:t> </a:t>
            </a:r>
            <a:r>
              <a:rPr lang="en-US" dirty="0" smtClean="0"/>
              <a:t>converting </a:t>
            </a:r>
            <a:r>
              <a:rPr lang="en-US" dirty="0"/>
              <a:t>the interface of one class so that it can be used with the </a:t>
            </a:r>
            <a:r>
              <a:rPr lang="en-US" dirty="0" smtClean="0"/>
              <a:t>other.</a:t>
            </a:r>
            <a:r>
              <a:rPr lang="ne-NP" dirty="0" smtClean="0"/>
              <a:t> </a:t>
            </a:r>
            <a:r>
              <a:rPr lang="en-US" dirty="0" smtClean="0"/>
              <a:t>This </a:t>
            </a:r>
            <a:r>
              <a:rPr lang="en-US" dirty="0"/>
              <a:t>enables classes with </a:t>
            </a:r>
            <a:r>
              <a:rPr lang="en-US" b="1" dirty="0"/>
              <a:t>incompatible interfaces </a:t>
            </a:r>
            <a:r>
              <a:rPr lang="en-US" dirty="0"/>
              <a:t>to work together. </a:t>
            </a:r>
            <a:endParaRPr lang="ne-NP" dirty="0" smtClean="0"/>
          </a:p>
          <a:p>
            <a:endParaRPr lang="ne-NP" dirty="0"/>
          </a:p>
          <a:p>
            <a:r>
              <a:rPr lang="en-US" dirty="0" smtClean="0"/>
              <a:t>I</a:t>
            </a:r>
            <a:r>
              <a:rPr lang="ne-NP" dirty="0" smtClean="0"/>
              <a:t>t </a:t>
            </a:r>
            <a:r>
              <a:rPr lang="en-US" dirty="0" smtClean="0"/>
              <a:t>implements </a:t>
            </a:r>
            <a:r>
              <a:rPr lang="en-US" dirty="0"/>
              <a:t>an </a:t>
            </a:r>
            <a:r>
              <a:rPr lang="en-US" b="1" dirty="0"/>
              <a:t>interface known to its clients </a:t>
            </a:r>
            <a:r>
              <a:rPr lang="en-US" dirty="0"/>
              <a:t>and </a:t>
            </a:r>
            <a:r>
              <a:rPr lang="en-US" dirty="0" smtClean="0"/>
              <a:t>provides</a:t>
            </a:r>
            <a:r>
              <a:rPr lang="ne-NP" dirty="0" smtClean="0"/>
              <a:t> </a:t>
            </a:r>
            <a:r>
              <a:rPr lang="en-US" dirty="0" smtClean="0"/>
              <a:t>access </a:t>
            </a:r>
            <a:r>
              <a:rPr lang="en-US" dirty="0"/>
              <a:t>to an instance of a </a:t>
            </a:r>
            <a:r>
              <a:rPr lang="en-US" b="1" dirty="0"/>
              <a:t>class not known to its clients</a:t>
            </a:r>
            <a:r>
              <a:rPr lang="en-US" dirty="0"/>
              <a:t>. </a:t>
            </a:r>
            <a:endParaRPr lang="ne-NP" dirty="0" smtClean="0"/>
          </a:p>
          <a:p>
            <a:endParaRPr lang="ne-NP" dirty="0"/>
          </a:p>
          <a:p>
            <a:r>
              <a:rPr lang="en-US" dirty="0" smtClean="0"/>
              <a:t>An adapter</a:t>
            </a:r>
            <a:r>
              <a:rPr lang="ne-NP" dirty="0" smtClean="0"/>
              <a:t> </a:t>
            </a:r>
            <a:r>
              <a:rPr lang="en-US" dirty="0" smtClean="0"/>
              <a:t>object </a:t>
            </a:r>
            <a:r>
              <a:rPr lang="en-US" dirty="0"/>
              <a:t>provides the </a:t>
            </a:r>
            <a:r>
              <a:rPr lang="en-US" b="1" dirty="0"/>
              <a:t>functionality of an interface</a:t>
            </a:r>
            <a:r>
              <a:rPr lang="en-US" dirty="0"/>
              <a:t> </a:t>
            </a:r>
            <a:r>
              <a:rPr lang="en-US" dirty="0" smtClean="0"/>
              <a:t>without having to know</a:t>
            </a:r>
            <a:r>
              <a:rPr lang="ne-NP" dirty="0" smtClean="0"/>
              <a:t> </a:t>
            </a:r>
            <a:r>
              <a:rPr lang="en-US" dirty="0" smtClean="0"/>
              <a:t>the </a:t>
            </a:r>
            <a:r>
              <a:rPr lang="en-US" dirty="0"/>
              <a:t>class used to </a:t>
            </a:r>
            <a:r>
              <a:rPr lang="en-US" b="1" dirty="0"/>
              <a:t>implement that interface</a:t>
            </a:r>
            <a:r>
              <a:rPr lang="en-US" dirty="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804" y="560390"/>
            <a:ext cx="8229600" cy="868346"/>
          </a:xfrm>
        </p:spPr>
        <p:txBody>
          <a:bodyPr anchor="t">
            <a:normAutofit fontScale="90000"/>
          </a:bodyPr>
          <a:lstStyle/>
          <a:p>
            <a:pPr algn="ctr"/>
            <a:r>
              <a:rPr lang="en-US" b="1" dirty="0" smtClean="0"/>
              <a:t>Façade Pattern</a:t>
            </a:r>
            <a:r>
              <a:rPr lang="ne-NP" b="1" dirty="0" smtClean="0"/>
              <a:t> : </a:t>
            </a:r>
            <a:r>
              <a:rPr lang="en-US" sz="2700" b="1" dirty="0" smtClean="0"/>
              <a:t>Benefits</a:t>
            </a:r>
            <a:r>
              <a:rPr lang="en-US" b="1" dirty="0" smtClean="0"/>
              <a:t/>
            </a:r>
            <a:br>
              <a:rPr lang="en-US" b="1" dirty="0" smtClean="0"/>
            </a:br>
            <a:endParaRPr lang="en-US" dirty="0"/>
          </a:p>
        </p:txBody>
      </p:sp>
      <p:sp>
        <p:nvSpPr>
          <p:cNvPr id="4" name="Content Placeholder 3"/>
          <p:cNvSpPr>
            <a:spLocks noGrp="1"/>
          </p:cNvSpPr>
          <p:nvPr>
            <p:ph idx="1"/>
          </p:nvPr>
        </p:nvSpPr>
        <p:spPr>
          <a:xfrm>
            <a:off x="357158" y="1357298"/>
            <a:ext cx="8358246" cy="5214974"/>
          </a:xfrm>
        </p:spPr>
        <p:txBody>
          <a:bodyPr>
            <a:normAutofit fontScale="85000" lnSpcReduction="10000"/>
          </a:bodyPr>
          <a:lstStyle/>
          <a:p>
            <a:pPr>
              <a:buNone/>
            </a:pPr>
            <a:endParaRPr lang="ne-NP" dirty="0" smtClean="0"/>
          </a:p>
          <a:p>
            <a:pPr>
              <a:buNone/>
            </a:pPr>
            <a:r>
              <a:rPr lang="en-US" dirty="0" smtClean="0"/>
              <a:t>■ Provides </a:t>
            </a:r>
            <a:r>
              <a:rPr lang="en-US" dirty="0"/>
              <a:t>a </a:t>
            </a:r>
            <a:r>
              <a:rPr lang="en-US" b="1" dirty="0"/>
              <a:t>simple interface to a complex system </a:t>
            </a:r>
            <a:r>
              <a:rPr lang="en-US" dirty="0"/>
              <a:t>without </a:t>
            </a:r>
            <a:r>
              <a:rPr lang="en-US" dirty="0" smtClean="0"/>
              <a:t>reducing</a:t>
            </a:r>
            <a:r>
              <a:rPr lang="ne-NP" dirty="0" smtClean="0"/>
              <a:t> </a:t>
            </a:r>
            <a:r>
              <a:rPr lang="en-US" dirty="0" smtClean="0"/>
              <a:t>the </a:t>
            </a:r>
            <a:r>
              <a:rPr lang="en-US" dirty="0"/>
              <a:t>options provided by the </a:t>
            </a:r>
            <a:r>
              <a:rPr lang="en-US" dirty="0" smtClean="0"/>
              <a:t>system</a:t>
            </a:r>
            <a:endParaRPr lang="ne-NP" dirty="0" smtClean="0"/>
          </a:p>
          <a:p>
            <a:pPr>
              <a:buNone/>
            </a:pPr>
            <a:endParaRPr lang="ne-NP" dirty="0" smtClean="0"/>
          </a:p>
          <a:p>
            <a:pPr>
              <a:buNone/>
            </a:pPr>
            <a:r>
              <a:rPr lang="en-US" dirty="0"/>
              <a:t>■ </a:t>
            </a:r>
            <a:r>
              <a:rPr lang="en-US" b="1" dirty="0"/>
              <a:t>Shields clients </a:t>
            </a:r>
            <a:r>
              <a:rPr lang="en-US" dirty="0"/>
              <a:t>from subsystem </a:t>
            </a:r>
            <a:r>
              <a:rPr lang="en-US" dirty="0" smtClean="0"/>
              <a:t>components</a:t>
            </a:r>
            <a:endParaRPr lang="ne-NP" dirty="0" smtClean="0"/>
          </a:p>
          <a:p>
            <a:pPr>
              <a:buNone/>
            </a:pPr>
            <a:endParaRPr lang="en-US" dirty="0"/>
          </a:p>
          <a:p>
            <a:pPr>
              <a:buNone/>
            </a:pPr>
            <a:r>
              <a:rPr lang="en-US" dirty="0"/>
              <a:t>■ Promotes </a:t>
            </a:r>
            <a:r>
              <a:rPr lang="en-US" b="1" dirty="0"/>
              <a:t>weak coupling </a:t>
            </a:r>
            <a:r>
              <a:rPr lang="en-US" dirty="0"/>
              <a:t>between the </a:t>
            </a:r>
            <a:r>
              <a:rPr lang="en-US" b="1" dirty="0"/>
              <a:t>subsystem</a:t>
            </a:r>
            <a:r>
              <a:rPr lang="en-US" dirty="0"/>
              <a:t> and its </a:t>
            </a:r>
            <a:r>
              <a:rPr lang="en-US" b="1" dirty="0" smtClean="0"/>
              <a:t>clients</a:t>
            </a:r>
            <a:endParaRPr lang="ne-NP" b="1" dirty="0" smtClean="0"/>
          </a:p>
          <a:p>
            <a:pPr>
              <a:buNone/>
            </a:pPr>
            <a:endParaRPr lang="en-US" dirty="0"/>
          </a:p>
          <a:p>
            <a:pPr>
              <a:buNone/>
            </a:pPr>
            <a:r>
              <a:rPr lang="en-US" dirty="0"/>
              <a:t>■ Reduces coupling between subsystems if every subsystem uses its</a:t>
            </a:r>
          </a:p>
          <a:p>
            <a:pPr>
              <a:buNone/>
            </a:pPr>
            <a:r>
              <a:rPr lang="en-US" b="1" dirty="0"/>
              <a:t>own Façade pattern </a:t>
            </a:r>
            <a:r>
              <a:rPr lang="en-US" dirty="0"/>
              <a:t>and other parts of the system use the </a:t>
            </a:r>
            <a:r>
              <a:rPr lang="en-US" b="1" dirty="0"/>
              <a:t>Façade</a:t>
            </a:r>
          </a:p>
          <a:p>
            <a:pPr>
              <a:buNone/>
            </a:pPr>
            <a:r>
              <a:rPr lang="en-US" b="1" dirty="0"/>
              <a:t>pattern to communicate </a:t>
            </a:r>
            <a:r>
              <a:rPr lang="en-US" dirty="0"/>
              <a:t>with the </a:t>
            </a:r>
            <a:r>
              <a:rPr lang="en-US" dirty="0" smtClean="0"/>
              <a:t>subsystem</a:t>
            </a:r>
            <a:endParaRPr lang="ne-NP" dirty="0" smtClean="0"/>
          </a:p>
          <a:p>
            <a:pPr>
              <a:buNone/>
            </a:pPr>
            <a:endParaRPr lang="en-US" dirty="0"/>
          </a:p>
          <a:p>
            <a:pPr>
              <a:buNone/>
            </a:pPr>
            <a:r>
              <a:rPr lang="en-US" dirty="0"/>
              <a:t>■ Translates the </a:t>
            </a:r>
            <a:r>
              <a:rPr lang="en-US" b="1" dirty="0"/>
              <a:t>client requests </a:t>
            </a:r>
            <a:r>
              <a:rPr lang="en-US" dirty="0"/>
              <a:t>to the subsystems that can fulfill</a:t>
            </a:r>
          </a:p>
          <a:p>
            <a:pPr>
              <a:buNone/>
            </a:pPr>
            <a:r>
              <a:rPr lang="en-US" dirty="0"/>
              <a:t>those requests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3266"/>
            <a:ext cx="8229600" cy="868346"/>
          </a:xfrm>
        </p:spPr>
        <p:txBody>
          <a:bodyPr anchor="t">
            <a:normAutofit fontScale="90000"/>
          </a:bodyPr>
          <a:lstStyle/>
          <a:p>
            <a:pPr algn="ctr"/>
            <a:r>
              <a:rPr lang="en-US" b="1" dirty="0" smtClean="0"/>
              <a:t>Façade Pattern</a:t>
            </a:r>
            <a:r>
              <a:rPr lang="ne-NP" b="1" dirty="0" smtClean="0"/>
              <a:t> : </a:t>
            </a:r>
            <a:r>
              <a:rPr lang="ne-NP" sz="2700" b="1" dirty="0" smtClean="0"/>
              <a:t>When to Use</a:t>
            </a:r>
            <a:r>
              <a:rPr lang="en-US" b="1" dirty="0" smtClean="0"/>
              <a:t/>
            </a:r>
            <a:br>
              <a:rPr lang="en-US" b="1" dirty="0" smtClean="0"/>
            </a:br>
            <a:endParaRPr lang="en-US" dirty="0"/>
          </a:p>
        </p:txBody>
      </p:sp>
      <p:sp>
        <p:nvSpPr>
          <p:cNvPr id="4" name="Content Placeholder 3"/>
          <p:cNvSpPr>
            <a:spLocks noGrp="1"/>
          </p:cNvSpPr>
          <p:nvPr>
            <p:ph idx="1"/>
          </p:nvPr>
        </p:nvSpPr>
        <p:spPr>
          <a:xfrm>
            <a:off x="357158" y="1571612"/>
            <a:ext cx="8358246" cy="4929222"/>
          </a:xfrm>
        </p:spPr>
        <p:txBody>
          <a:bodyPr>
            <a:normAutofit/>
          </a:bodyPr>
          <a:lstStyle/>
          <a:p>
            <a:pPr>
              <a:buNone/>
            </a:pPr>
            <a:r>
              <a:rPr lang="en-US" sz="2000" b="1" dirty="0" smtClean="0"/>
              <a:t>You </a:t>
            </a:r>
            <a:r>
              <a:rPr lang="en-US" sz="2000" b="1" dirty="0"/>
              <a:t>should use the Façade pattern when:</a:t>
            </a:r>
          </a:p>
          <a:p>
            <a:pPr>
              <a:buNone/>
            </a:pPr>
            <a:r>
              <a:rPr lang="en-US" sz="2400" dirty="0"/>
              <a:t>■ You want to </a:t>
            </a:r>
            <a:r>
              <a:rPr lang="en-US" sz="2400" b="1" dirty="0"/>
              <a:t>provide a simple interface </a:t>
            </a:r>
            <a:r>
              <a:rPr lang="en-US" sz="2400" dirty="0"/>
              <a:t>to a complex subsystem</a:t>
            </a:r>
            <a:r>
              <a:rPr lang="en-US" sz="2400" dirty="0" smtClean="0"/>
              <a:t>.</a:t>
            </a:r>
            <a:endParaRPr lang="ne-NP" sz="2400" dirty="0" smtClean="0"/>
          </a:p>
          <a:p>
            <a:pPr>
              <a:buNone/>
            </a:pPr>
            <a:endParaRPr lang="en-US" sz="2400" dirty="0"/>
          </a:p>
          <a:p>
            <a:pPr>
              <a:buNone/>
            </a:pPr>
            <a:r>
              <a:rPr lang="en-US" sz="2400" dirty="0"/>
              <a:t>■ There are many dependencies between </a:t>
            </a:r>
            <a:r>
              <a:rPr lang="en-US" sz="2400" b="1" dirty="0"/>
              <a:t>clients</a:t>
            </a:r>
            <a:r>
              <a:rPr lang="en-US" sz="2400" dirty="0"/>
              <a:t> and the </a:t>
            </a:r>
            <a:r>
              <a:rPr lang="en-US" sz="2400" b="1" dirty="0" smtClean="0"/>
              <a:t>implementation</a:t>
            </a:r>
            <a:r>
              <a:rPr lang="ne-NP" sz="2400" b="1" dirty="0" smtClean="0"/>
              <a:t> </a:t>
            </a:r>
            <a:r>
              <a:rPr lang="en-US" sz="2400" dirty="0" smtClean="0"/>
              <a:t>classes </a:t>
            </a:r>
            <a:r>
              <a:rPr lang="en-US" sz="2400" dirty="0"/>
              <a:t>of an abstraction</a:t>
            </a:r>
            <a:r>
              <a:rPr lang="en-US" sz="2400" dirty="0" smtClean="0"/>
              <a:t>.</a:t>
            </a:r>
            <a:endParaRPr lang="ne-NP" sz="2400" dirty="0" smtClean="0"/>
          </a:p>
          <a:p>
            <a:pPr>
              <a:buNone/>
            </a:pPr>
            <a:endParaRPr lang="en-US" sz="2400" dirty="0"/>
          </a:p>
          <a:p>
            <a:pPr>
              <a:buNone/>
            </a:pPr>
            <a:r>
              <a:rPr lang="en-US" sz="2400" dirty="0"/>
              <a:t>■ You want to </a:t>
            </a:r>
            <a:r>
              <a:rPr lang="en-US" sz="2400" b="1" dirty="0"/>
              <a:t>layer your subsystems</a:t>
            </a:r>
            <a:r>
              <a:rPr lang="en-US" sz="2400" dirty="0"/>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804" y="560390"/>
            <a:ext cx="8229600" cy="725470"/>
          </a:xfrm>
        </p:spPr>
        <p:txBody>
          <a:bodyPr anchor="t">
            <a:normAutofit fontScale="90000"/>
          </a:bodyPr>
          <a:lstStyle/>
          <a:p>
            <a:pPr algn="ctr"/>
            <a:r>
              <a:rPr lang="ne-NP" b="1" dirty="0" smtClean="0"/>
              <a:t>6. </a:t>
            </a:r>
            <a:r>
              <a:rPr lang="en-US" b="1" dirty="0" smtClean="0"/>
              <a:t>Flyweight Pattern</a:t>
            </a:r>
            <a:br>
              <a:rPr lang="en-US" b="1" dirty="0" smtClean="0"/>
            </a:br>
            <a:endParaRPr lang="en-US" b="1" dirty="0"/>
          </a:p>
        </p:txBody>
      </p:sp>
      <p:sp>
        <p:nvSpPr>
          <p:cNvPr id="3" name="Content Placeholder 2"/>
          <p:cNvSpPr>
            <a:spLocks noGrp="1"/>
          </p:cNvSpPr>
          <p:nvPr>
            <p:ph idx="1"/>
          </p:nvPr>
        </p:nvSpPr>
        <p:spPr>
          <a:xfrm>
            <a:off x="457200" y="1285860"/>
            <a:ext cx="8229600" cy="5214974"/>
          </a:xfrm>
        </p:spPr>
        <p:txBody>
          <a:bodyPr>
            <a:normAutofit fontScale="92500" lnSpcReduction="10000"/>
          </a:bodyPr>
          <a:lstStyle/>
          <a:p>
            <a:endParaRPr lang="ne-NP" dirty="0" smtClean="0"/>
          </a:p>
          <a:p>
            <a:r>
              <a:rPr lang="en-US" dirty="0" smtClean="0"/>
              <a:t>The </a:t>
            </a:r>
            <a:r>
              <a:rPr lang="en-US" dirty="0"/>
              <a:t>Flyweight pattern reduces the number of low-level, </a:t>
            </a:r>
            <a:r>
              <a:rPr lang="en-US" dirty="0" smtClean="0"/>
              <a:t>detailed</a:t>
            </a:r>
            <a:r>
              <a:rPr lang="ne-NP" dirty="0" smtClean="0"/>
              <a:t> </a:t>
            </a:r>
            <a:r>
              <a:rPr lang="en-US" dirty="0" smtClean="0"/>
              <a:t>objects </a:t>
            </a:r>
            <a:r>
              <a:rPr lang="en-US" dirty="0"/>
              <a:t>within a system by </a:t>
            </a:r>
            <a:r>
              <a:rPr lang="en-US" b="1" dirty="0"/>
              <a:t>sharing objects</a:t>
            </a:r>
            <a:r>
              <a:rPr lang="en-US" dirty="0"/>
              <a:t>. </a:t>
            </a:r>
            <a:endParaRPr lang="ne-NP" dirty="0" smtClean="0"/>
          </a:p>
          <a:p>
            <a:endParaRPr lang="ne-NP" dirty="0"/>
          </a:p>
          <a:p>
            <a:r>
              <a:rPr lang="en-US" dirty="0" smtClean="0"/>
              <a:t>If </a:t>
            </a:r>
            <a:r>
              <a:rPr lang="en-US" dirty="0"/>
              <a:t>instances of a class </a:t>
            </a:r>
            <a:r>
              <a:rPr lang="en-US" dirty="0" smtClean="0"/>
              <a:t>that</a:t>
            </a:r>
            <a:r>
              <a:rPr lang="ne-NP" dirty="0" smtClean="0"/>
              <a:t> </a:t>
            </a:r>
            <a:r>
              <a:rPr lang="en-US" dirty="0" smtClean="0"/>
              <a:t>contain </a:t>
            </a:r>
            <a:r>
              <a:rPr lang="en-US" dirty="0"/>
              <a:t>the same information can be used </a:t>
            </a:r>
            <a:r>
              <a:rPr lang="en-US" dirty="0" smtClean="0"/>
              <a:t>interchangeably, the </a:t>
            </a:r>
            <a:r>
              <a:rPr lang="ne-NP" dirty="0" smtClean="0"/>
              <a:t> </a:t>
            </a:r>
            <a:r>
              <a:rPr lang="en-US" dirty="0" smtClean="0"/>
              <a:t>Flyweight</a:t>
            </a:r>
            <a:r>
              <a:rPr lang="ne-NP" dirty="0" smtClean="0"/>
              <a:t> </a:t>
            </a:r>
            <a:r>
              <a:rPr lang="en-US" dirty="0" smtClean="0"/>
              <a:t>pattern </a:t>
            </a:r>
            <a:r>
              <a:rPr lang="en-US" dirty="0"/>
              <a:t>allows a program to </a:t>
            </a:r>
            <a:r>
              <a:rPr lang="en-US" b="1" i="1" dirty="0"/>
              <a:t>avoid the </a:t>
            </a:r>
            <a:r>
              <a:rPr lang="en-US" b="1" i="1" dirty="0" smtClean="0"/>
              <a:t>expense </a:t>
            </a:r>
            <a:r>
              <a:rPr lang="en-US" b="1" i="1" dirty="0"/>
              <a:t>of </a:t>
            </a:r>
            <a:r>
              <a:rPr lang="en-US" b="1" i="1" dirty="0" smtClean="0"/>
              <a:t>multiple</a:t>
            </a:r>
            <a:r>
              <a:rPr lang="ne-NP" b="1" i="1" dirty="0" smtClean="0"/>
              <a:t> </a:t>
            </a:r>
            <a:r>
              <a:rPr lang="en-US" b="1" i="1" dirty="0" smtClean="0"/>
              <a:t>instances </a:t>
            </a:r>
            <a:r>
              <a:rPr lang="en-US" dirty="0" smtClean="0"/>
              <a:t>that contain the same information </a:t>
            </a:r>
            <a:r>
              <a:rPr lang="en-US" dirty="0"/>
              <a:t>by sharing one instance</a:t>
            </a:r>
            <a:r>
              <a:rPr lang="en-US" dirty="0" smtClean="0"/>
              <a:t>.</a:t>
            </a:r>
            <a:endParaRPr lang="ne-NP" dirty="0" smtClean="0"/>
          </a:p>
          <a:p>
            <a:pPr>
              <a:buNone/>
            </a:pPr>
            <a:r>
              <a:rPr lang="en-US" dirty="0" smtClean="0"/>
              <a:t> </a:t>
            </a:r>
            <a:endParaRPr lang="ne-NP" dirty="0" smtClean="0"/>
          </a:p>
          <a:p>
            <a:pPr>
              <a:buNone/>
            </a:pPr>
            <a:r>
              <a:rPr lang="en-US" b="1" dirty="0" smtClean="0"/>
              <a:t>Benefits</a:t>
            </a:r>
            <a:r>
              <a:rPr lang="ne-NP" b="1" dirty="0" smtClean="0"/>
              <a:t> :</a:t>
            </a:r>
          </a:p>
          <a:p>
            <a:pPr>
              <a:buNone/>
            </a:pPr>
            <a:r>
              <a:rPr lang="en-US" dirty="0" smtClean="0"/>
              <a:t>■ </a:t>
            </a:r>
            <a:r>
              <a:rPr lang="en-US" b="1" dirty="0"/>
              <a:t>Reduction in the number of objects </a:t>
            </a:r>
            <a:r>
              <a:rPr lang="en-US" dirty="0"/>
              <a:t>to handle</a:t>
            </a:r>
          </a:p>
          <a:p>
            <a:pPr>
              <a:buNone/>
            </a:pPr>
            <a:r>
              <a:rPr lang="en-US" dirty="0"/>
              <a:t>■ </a:t>
            </a:r>
            <a:r>
              <a:rPr lang="en-US" b="1" dirty="0"/>
              <a:t>Reduction in memory </a:t>
            </a:r>
            <a:r>
              <a:rPr lang="en-US" dirty="0"/>
              <a:t>and </a:t>
            </a:r>
            <a:r>
              <a:rPr lang="en-US" b="1" dirty="0"/>
              <a:t>on storage devices</a:t>
            </a:r>
            <a:r>
              <a:rPr lang="en-US" dirty="0"/>
              <a:t>, if the objects </a:t>
            </a:r>
            <a:r>
              <a:rPr lang="en-US" dirty="0" smtClean="0"/>
              <a:t>are</a:t>
            </a:r>
            <a:r>
              <a:rPr lang="ne-NP" dirty="0" smtClean="0"/>
              <a:t> </a:t>
            </a:r>
            <a:r>
              <a:rPr lang="en-US" dirty="0" smtClean="0"/>
              <a:t>persisted</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242" y="703266"/>
            <a:ext cx="8229600" cy="725470"/>
          </a:xfrm>
        </p:spPr>
        <p:txBody>
          <a:bodyPr anchor="t">
            <a:normAutofit fontScale="90000"/>
          </a:bodyPr>
          <a:lstStyle/>
          <a:p>
            <a:pPr algn="ctr"/>
            <a:r>
              <a:rPr lang="en-US" b="1" dirty="0" smtClean="0"/>
              <a:t>Flyweight Pattern</a:t>
            </a:r>
            <a:r>
              <a:rPr lang="ne-NP" b="1" dirty="0" smtClean="0"/>
              <a:t> : Diagram</a:t>
            </a:r>
            <a:r>
              <a:rPr lang="en-US" b="1" dirty="0" smtClean="0"/>
              <a:t/>
            </a:r>
            <a:br>
              <a:rPr lang="en-US" b="1" dirty="0" smtClean="0"/>
            </a:br>
            <a:endParaRPr lang="en-US" b="1"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214282" y="1785926"/>
            <a:ext cx="8786874" cy="4714908"/>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242" y="703266"/>
            <a:ext cx="8229600" cy="725470"/>
          </a:xfrm>
        </p:spPr>
        <p:txBody>
          <a:bodyPr anchor="t">
            <a:normAutofit fontScale="90000"/>
          </a:bodyPr>
          <a:lstStyle/>
          <a:p>
            <a:pPr algn="ctr"/>
            <a:r>
              <a:rPr lang="en-US" b="1" dirty="0" smtClean="0"/>
              <a:t>Flyweight Pattern</a:t>
            </a:r>
            <a:r>
              <a:rPr lang="ne-NP" b="1" dirty="0" smtClean="0"/>
              <a:t> : </a:t>
            </a:r>
            <a:r>
              <a:rPr lang="ne-NP" sz="2700" b="1" dirty="0" smtClean="0"/>
              <a:t>Participants</a:t>
            </a:r>
            <a:r>
              <a:rPr lang="en-US" b="1" dirty="0" smtClean="0"/>
              <a:t/>
            </a:r>
            <a:br>
              <a:rPr lang="en-US" b="1" dirty="0" smtClean="0"/>
            </a:br>
            <a:endParaRPr lang="en-US" b="1" dirty="0"/>
          </a:p>
        </p:txBody>
      </p:sp>
      <p:sp>
        <p:nvSpPr>
          <p:cNvPr id="4" name="Content Placeholder 3"/>
          <p:cNvSpPr>
            <a:spLocks noGrp="1"/>
          </p:cNvSpPr>
          <p:nvPr>
            <p:ph idx="1"/>
          </p:nvPr>
        </p:nvSpPr>
        <p:spPr>
          <a:xfrm>
            <a:off x="500034" y="1643050"/>
            <a:ext cx="8186766" cy="5000660"/>
          </a:xfrm>
        </p:spPr>
        <p:txBody>
          <a:bodyPr>
            <a:normAutofit fontScale="62500" lnSpcReduction="20000"/>
          </a:bodyPr>
          <a:lstStyle/>
          <a:p>
            <a:r>
              <a:rPr lang="en-US" b="1" dirty="0" smtClean="0"/>
              <a:t>Flyweight</a:t>
            </a:r>
            <a:r>
              <a:rPr lang="en-US" dirty="0" smtClean="0"/>
              <a:t> - Declares an interface through which flyweights can receive and act on extrinsic state.</a:t>
            </a:r>
            <a:endParaRPr lang="ne-NP" dirty="0" smtClean="0"/>
          </a:p>
          <a:p>
            <a:endParaRPr lang="en-US" dirty="0" smtClean="0"/>
          </a:p>
          <a:p>
            <a:r>
              <a:rPr lang="en-US" b="1" dirty="0" smtClean="0"/>
              <a:t>ConcreteFlyweight</a:t>
            </a:r>
            <a:r>
              <a:rPr lang="en-US" dirty="0" smtClean="0"/>
              <a:t> - Implements the Flyweight interface and stores intrinsic state. A ConcreteFlyweight object must be sharable. The Concrete flyweight object must maintain state that it is intrinsic to it, and must be able to manipulate state that is extrinsic. In the war game example graphical representation is an intrinsic state, where location and health states are extrinsic. Soldier moves, the motion behavior manipulates the external state (location) to create a new location.</a:t>
            </a:r>
            <a:endParaRPr lang="ne-NP" dirty="0" smtClean="0"/>
          </a:p>
          <a:p>
            <a:endParaRPr lang="en-US" dirty="0" smtClean="0"/>
          </a:p>
          <a:p>
            <a:r>
              <a:rPr lang="en-US" b="1" dirty="0" smtClean="0"/>
              <a:t>FlyweightFactory</a:t>
            </a:r>
            <a:r>
              <a:rPr lang="en-US" dirty="0" smtClean="0"/>
              <a:t> - The factory creates and manages flyweight objects. In addition the factory ensures sharing of the flyweight objects. The factory maintains a pool of different flyweight objects and returns an object from the pool if it is already created, adds one to the pool and returns it in case it is new.</a:t>
            </a:r>
            <a:br>
              <a:rPr lang="en-US" dirty="0" smtClean="0"/>
            </a:br>
            <a:r>
              <a:rPr lang="en-US" dirty="0" smtClean="0"/>
              <a:t>In the war example a Soldier Flyweight factory can create two types of flyweights : a Soldier flyweight, as well as a Colonel Flyweight. When the Client asks the Factory for a soldier, the factory checks to see if there is a soldier in the pool, if there is, it is returned to the client, if there is no soldier in pool, a soldier is created, added to pool, and returned to the client, the next time a client asks for a soldier, the soldier created previously is returned, no new soldier is created.</a:t>
            </a:r>
            <a:endParaRPr lang="ne-NP" dirty="0" smtClean="0"/>
          </a:p>
          <a:p>
            <a:endParaRPr lang="en-US" dirty="0" smtClean="0"/>
          </a:p>
          <a:p>
            <a:r>
              <a:rPr lang="en-US" b="1" dirty="0" smtClean="0"/>
              <a:t>Client</a:t>
            </a:r>
            <a:r>
              <a:rPr lang="en-US" dirty="0" smtClean="0"/>
              <a:t> - A client maintains references to flyweights in addition to computing and maintaining extrinsic state</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46142"/>
            <a:ext cx="8229600" cy="796908"/>
          </a:xfrm>
        </p:spPr>
        <p:txBody>
          <a:bodyPr anchor="t">
            <a:normAutofit fontScale="90000"/>
          </a:bodyPr>
          <a:lstStyle/>
          <a:p>
            <a:r>
              <a:rPr lang="en-US" b="1" dirty="0" smtClean="0"/>
              <a:t>Flyweight Pattern</a:t>
            </a:r>
            <a:r>
              <a:rPr lang="ne-NP" b="1" dirty="0" smtClean="0"/>
              <a:t> : </a:t>
            </a:r>
            <a:r>
              <a:rPr lang="ne-NP" sz="2700" b="1" dirty="0" smtClean="0"/>
              <a:t>When to Use</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a:bodyPr>
          <a:lstStyle/>
          <a:p>
            <a:pPr>
              <a:buNone/>
            </a:pPr>
            <a:r>
              <a:rPr lang="en-US" sz="2000" dirty="0" smtClean="0"/>
              <a:t>You </a:t>
            </a:r>
            <a:r>
              <a:rPr lang="en-US" sz="2000" dirty="0"/>
              <a:t>should use the Flyweight pattern when all of the following </a:t>
            </a:r>
            <a:r>
              <a:rPr lang="en-US" sz="2000" dirty="0" smtClean="0"/>
              <a:t>are</a:t>
            </a:r>
            <a:r>
              <a:rPr lang="ne-NP" sz="2000" dirty="0" smtClean="0"/>
              <a:t> </a:t>
            </a:r>
            <a:r>
              <a:rPr lang="en-US" sz="2000" dirty="0" smtClean="0"/>
              <a:t>true</a:t>
            </a:r>
            <a:r>
              <a:rPr lang="en-US" sz="2000" dirty="0"/>
              <a:t>:</a:t>
            </a:r>
          </a:p>
          <a:p>
            <a:pPr>
              <a:buNone/>
            </a:pPr>
            <a:r>
              <a:rPr lang="en-US" dirty="0"/>
              <a:t>■ The application uses a </a:t>
            </a:r>
            <a:r>
              <a:rPr lang="en-US" b="1" dirty="0"/>
              <a:t>large number of objects.</a:t>
            </a:r>
          </a:p>
          <a:p>
            <a:pPr>
              <a:buNone/>
            </a:pPr>
            <a:r>
              <a:rPr lang="en-US" dirty="0"/>
              <a:t>■ </a:t>
            </a:r>
            <a:r>
              <a:rPr lang="en-US" b="1" dirty="0"/>
              <a:t>Storage costs are high </a:t>
            </a:r>
            <a:r>
              <a:rPr lang="en-US" dirty="0"/>
              <a:t>because of the quantity of objects.</a:t>
            </a:r>
          </a:p>
          <a:p>
            <a:pPr>
              <a:buNone/>
            </a:pPr>
            <a:r>
              <a:rPr lang="en-US" dirty="0"/>
              <a:t>■ The application </a:t>
            </a:r>
            <a:r>
              <a:rPr lang="en-US" b="1" dirty="0"/>
              <a:t>doesn’t depend on object identity.</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725470"/>
          </a:xfrm>
        </p:spPr>
        <p:txBody>
          <a:bodyPr anchor="t">
            <a:normAutofit fontScale="90000"/>
          </a:bodyPr>
          <a:lstStyle/>
          <a:p>
            <a:pPr algn="ctr"/>
            <a:r>
              <a:rPr lang="ne-NP" b="1" dirty="0" smtClean="0"/>
              <a:t>7. </a:t>
            </a:r>
            <a:r>
              <a:rPr lang="en-US" b="1" dirty="0" smtClean="0"/>
              <a:t>Proxy Pattern</a:t>
            </a:r>
            <a:br>
              <a:rPr lang="en-US" b="1" dirty="0" smtClean="0"/>
            </a:br>
            <a:endParaRPr lang="en-US" b="1" dirty="0"/>
          </a:p>
        </p:txBody>
      </p:sp>
      <p:sp>
        <p:nvSpPr>
          <p:cNvPr id="3" name="Content Placeholder 2"/>
          <p:cNvSpPr>
            <a:spLocks noGrp="1"/>
          </p:cNvSpPr>
          <p:nvPr>
            <p:ph idx="1"/>
          </p:nvPr>
        </p:nvSpPr>
        <p:spPr>
          <a:xfrm>
            <a:off x="457200" y="1214422"/>
            <a:ext cx="8229600" cy="5072098"/>
          </a:xfrm>
        </p:spPr>
        <p:txBody>
          <a:bodyPr>
            <a:normAutofit fontScale="85000" lnSpcReduction="20000"/>
          </a:bodyPr>
          <a:lstStyle/>
          <a:p>
            <a:endParaRPr lang="ne-NP" dirty="0" smtClean="0"/>
          </a:p>
          <a:p>
            <a:r>
              <a:rPr lang="en-US" dirty="0" smtClean="0"/>
              <a:t>The </a:t>
            </a:r>
            <a:r>
              <a:rPr lang="en-US" dirty="0"/>
              <a:t>Proxy pattern provides a surrogate or placeholder object to </a:t>
            </a:r>
            <a:r>
              <a:rPr lang="en-US" dirty="0" smtClean="0"/>
              <a:t>control</a:t>
            </a:r>
            <a:r>
              <a:rPr lang="ne-NP" dirty="0" smtClean="0"/>
              <a:t> </a:t>
            </a:r>
            <a:r>
              <a:rPr lang="en-US" b="1" i="1" dirty="0" smtClean="0"/>
              <a:t>access </a:t>
            </a:r>
            <a:r>
              <a:rPr lang="en-US" b="1" i="1" dirty="0"/>
              <a:t>to the original object</a:t>
            </a:r>
            <a:r>
              <a:rPr lang="en-US" dirty="0"/>
              <a:t>. </a:t>
            </a:r>
            <a:endParaRPr lang="ne-NP" dirty="0" smtClean="0"/>
          </a:p>
          <a:p>
            <a:endParaRPr lang="ne-NP" dirty="0"/>
          </a:p>
          <a:p>
            <a:r>
              <a:rPr lang="en-US" dirty="0" smtClean="0"/>
              <a:t>There </a:t>
            </a:r>
            <a:r>
              <a:rPr lang="en-US" dirty="0"/>
              <a:t>are several types of </a:t>
            </a:r>
            <a:r>
              <a:rPr lang="en-US" dirty="0" smtClean="0"/>
              <a:t>implementations</a:t>
            </a:r>
            <a:r>
              <a:rPr lang="ne-NP" dirty="0" smtClean="0"/>
              <a:t> </a:t>
            </a:r>
            <a:r>
              <a:rPr lang="en-US" dirty="0" smtClean="0"/>
              <a:t>of </a:t>
            </a:r>
            <a:r>
              <a:rPr lang="en-US" dirty="0"/>
              <a:t>the Proxy pattern, with the </a:t>
            </a:r>
            <a:r>
              <a:rPr lang="en-US" b="1" i="1" dirty="0"/>
              <a:t>Remote proxy </a:t>
            </a:r>
            <a:r>
              <a:rPr lang="en-US" dirty="0"/>
              <a:t>and </a:t>
            </a:r>
            <a:r>
              <a:rPr lang="en-US" b="1" i="1" dirty="0"/>
              <a:t>Virtual </a:t>
            </a:r>
            <a:r>
              <a:rPr lang="en-US" b="1" i="1" dirty="0" smtClean="0"/>
              <a:t>proxy</a:t>
            </a:r>
            <a:r>
              <a:rPr lang="ne-NP" dirty="0" smtClean="0"/>
              <a:t> </a:t>
            </a:r>
            <a:r>
              <a:rPr lang="en-US" dirty="0" smtClean="0"/>
              <a:t>being </a:t>
            </a:r>
            <a:r>
              <a:rPr lang="en-US" dirty="0"/>
              <a:t>the most common. </a:t>
            </a:r>
          </a:p>
          <a:p>
            <a:pPr>
              <a:buNone/>
            </a:pPr>
            <a:endParaRPr lang="ne-NP" dirty="0" smtClean="0"/>
          </a:p>
          <a:p>
            <a:pPr>
              <a:buNone/>
            </a:pPr>
            <a:r>
              <a:rPr lang="en-US" b="1" dirty="0" smtClean="0"/>
              <a:t>Benefits</a:t>
            </a:r>
            <a:r>
              <a:rPr lang="ne-NP" b="1" dirty="0" smtClean="0"/>
              <a:t> :</a:t>
            </a:r>
          </a:p>
          <a:p>
            <a:pPr>
              <a:buNone/>
            </a:pPr>
            <a:endParaRPr lang="en-US" b="1" dirty="0"/>
          </a:p>
          <a:p>
            <a:pPr>
              <a:buNone/>
            </a:pPr>
            <a:r>
              <a:rPr lang="en-US" sz="2400" b="1" dirty="0"/>
              <a:t>The following lists the benefits of using the Proxy pattern:</a:t>
            </a:r>
          </a:p>
          <a:p>
            <a:pPr>
              <a:buNone/>
            </a:pPr>
            <a:r>
              <a:rPr lang="en-US" dirty="0"/>
              <a:t>■ A remote proxy can hide the fact that an </a:t>
            </a:r>
            <a:r>
              <a:rPr lang="en-US" b="1" dirty="0"/>
              <a:t>object resides in a </a:t>
            </a:r>
            <a:r>
              <a:rPr lang="en-US" b="1" dirty="0" smtClean="0"/>
              <a:t>different</a:t>
            </a:r>
            <a:r>
              <a:rPr lang="ne-NP" b="1" dirty="0" smtClean="0"/>
              <a:t> </a:t>
            </a:r>
            <a:r>
              <a:rPr lang="en-US" b="1" dirty="0" smtClean="0"/>
              <a:t>address </a:t>
            </a:r>
            <a:r>
              <a:rPr lang="en-US" b="1" dirty="0"/>
              <a:t>space</a:t>
            </a:r>
            <a:r>
              <a:rPr lang="en-US" b="1" dirty="0" smtClean="0"/>
              <a:t>.</a:t>
            </a:r>
            <a:endParaRPr lang="ne-NP" b="1" dirty="0" smtClean="0"/>
          </a:p>
          <a:p>
            <a:pPr>
              <a:buNone/>
            </a:pPr>
            <a:endParaRPr lang="en-US" b="1" dirty="0"/>
          </a:p>
          <a:p>
            <a:pPr>
              <a:buNone/>
            </a:pPr>
            <a:r>
              <a:rPr lang="en-US" dirty="0"/>
              <a:t>■ A virtual proxy can perform optimizations, such as </a:t>
            </a:r>
            <a:r>
              <a:rPr lang="en-US" b="1" dirty="0"/>
              <a:t>creating </a:t>
            </a:r>
            <a:r>
              <a:rPr lang="en-US" b="1" dirty="0" smtClean="0"/>
              <a:t>an</a:t>
            </a:r>
            <a:r>
              <a:rPr lang="ne-NP" b="1" dirty="0" smtClean="0"/>
              <a:t> </a:t>
            </a:r>
            <a:r>
              <a:rPr lang="en-US" b="1" dirty="0" smtClean="0"/>
              <a:t>object </a:t>
            </a:r>
            <a:r>
              <a:rPr lang="ne-NP" b="1" dirty="0" smtClean="0"/>
              <a:t> </a:t>
            </a:r>
            <a:r>
              <a:rPr lang="en-US" b="1" dirty="0" smtClean="0"/>
              <a:t>on </a:t>
            </a:r>
            <a:r>
              <a:rPr lang="en-US" b="1" dirty="0"/>
              <a:t>demand.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1828"/>
            <a:ext cx="8229600" cy="725470"/>
          </a:xfrm>
        </p:spPr>
        <p:txBody>
          <a:bodyPr anchor="t">
            <a:normAutofit fontScale="90000"/>
          </a:bodyPr>
          <a:lstStyle/>
          <a:p>
            <a:pPr algn="ctr"/>
            <a:r>
              <a:rPr lang="en-US" b="1" dirty="0" smtClean="0"/>
              <a:t>Proxy Pattern</a:t>
            </a:r>
            <a:r>
              <a:rPr lang="ne-NP" b="1" dirty="0" smtClean="0"/>
              <a:t> : Diagram</a:t>
            </a:r>
            <a:r>
              <a:rPr lang="en-US" b="1" dirty="0" smtClean="0"/>
              <a:t/>
            </a:r>
            <a:br>
              <a:rPr lang="en-US" b="1" dirty="0" smtClean="0"/>
            </a:br>
            <a:endParaRPr lang="en-US" b="1"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221673" y="1643050"/>
            <a:ext cx="8708045" cy="500066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1828"/>
            <a:ext cx="8229600" cy="725470"/>
          </a:xfrm>
        </p:spPr>
        <p:txBody>
          <a:bodyPr anchor="t">
            <a:normAutofit fontScale="90000"/>
          </a:bodyPr>
          <a:lstStyle/>
          <a:p>
            <a:pPr algn="ctr"/>
            <a:r>
              <a:rPr lang="en-US" b="1" dirty="0" smtClean="0"/>
              <a:t>Proxy Pattern</a:t>
            </a:r>
            <a:r>
              <a:rPr lang="ne-NP" b="1" dirty="0" smtClean="0"/>
              <a:t> : Participants</a:t>
            </a:r>
            <a:r>
              <a:rPr lang="en-US" b="1" dirty="0" smtClean="0"/>
              <a:t/>
            </a:r>
            <a:br>
              <a:rPr lang="en-US" b="1" dirty="0" smtClean="0"/>
            </a:br>
            <a:endParaRPr lang="en-US" b="1" dirty="0"/>
          </a:p>
        </p:txBody>
      </p:sp>
      <p:sp>
        <p:nvSpPr>
          <p:cNvPr id="4" name="Content Placeholder 3"/>
          <p:cNvSpPr>
            <a:spLocks noGrp="1"/>
          </p:cNvSpPr>
          <p:nvPr>
            <p:ph idx="1"/>
          </p:nvPr>
        </p:nvSpPr>
        <p:spPr/>
        <p:txBody>
          <a:bodyPr>
            <a:normAutofit fontScale="85000" lnSpcReduction="10000"/>
          </a:bodyPr>
          <a:lstStyle/>
          <a:p>
            <a:r>
              <a:rPr lang="en-US" b="1" dirty="0" smtClean="0"/>
              <a:t>Subject</a:t>
            </a:r>
            <a:r>
              <a:rPr lang="en-US" dirty="0" smtClean="0"/>
              <a:t> - Interface implemented by the </a:t>
            </a:r>
            <a:r>
              <a:rPr lang="en-US" b="1" dirty="0" smtClean="0"/>
              <a:t>RealSubject</a:t>
            </a:r>
            <a:r>
              <a:rPr lang="en-US" dirty="0" smtClean="0"/>
              <a:t> and representing its services. The interface must be implemented by the proxy as well so that the proxy can be used in any location where the RealSubject can be used.</a:t>
            </a:r>
          </a:p>
          <a:p>
            <a:r>
              <a:rPr lang="en-US" b="1" dirty="0" smtClean="0"/>
              <a:t>Proxy</a:t>
            </a:r>
            <a:r>
              <a:rPr lang="en-US" dirty="0" smtClean="0"/>
              <a:t> </a:t>
            </a:r>
          </a:p>
          <a:p>
            <a:pPr lvl="1"/>
            <a:r>
              <a:rPr lang="en-US" dirty="0" smtClean="0"/>
              <a:t>Maintains a reference that allows the Proxy to access the RealSubject.</a:t>
            </a:r>
          </a:p>
          <a:p>
            <a:pPr lvl="1"/>
            <a:r>
              <a:rPr lang="en-US" dirty="0" smtClean="0"/>
              <a:t>Implements the same interface implemented by the RealSubject so that the Proxy can be substituted for the RealSubject. </a:t>
            </a:r>
          </a:p>
          <a:p>
            <a:pPr lvl="1"/>
            <a:r>
              <a:rPr lang="en-US" dirty="0" smtClean="0"/>
              <a:t>Controls access to the RealSubject and may be responsible for its creation and deletion.</a:t>
            </a:r>
          </a:p>
          <a:p>
            <a:pPr lvl="1"/>
            <a:r>
              <a:rPr lang="en-US" dirty="0" smtClean="0"/>
              <a:t>Other responsibilities depend on the kind of proxy.</a:t>
            </a:r>
          </a:p>
          <a:p>
            <a:r>
              <a:rPr lang="en-US" b="1" dirty="0" smtClean="0"/>
              <a:t>RealSubject</a:t>
            </a:r>
            <a:r>
              <a:rPr lang="en-US" dirty="0" smtClean="0"/>
              <a:t> - the real object that the proxy represents.</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4"/>
            <a:ext cx="8229600" cy="725470"/>
          </a:xfrm>
        </p:spPr>
        <p:txBody>
          <a:bodyPr anchor="t">
            <a:normAutofit fontScale="90000"/>
          </a:bodyPr>
          <a:lstStyle/>
          <a:p>
            <a:pPr algn="ctr"/>
            <a:r>
              <a:rPr lang="en-US" b="1" dirty="0" smtClean="0"/>
              <a:t>Proxy Pattern</a:t>
            </a:r>
            <a:r>
              <a:rPr lang="ne-NP" b="1" dirty="0" smtClean="0"/>
              <a:t> : </a:t>
            </a:r>
            <a:r>
              <a:rPr lang="ne-NP" sz="2700" b="1" dirty="0" smtClean="0"/>
              <a:t>When to Use</a:t>
            </a:r>
            <a:r>
              <a:rPr lang="en-US" b="1" dirty="0" smtClean="0"/>
              <a:t/>
            </a:r>
            <a:br>
              <a:rPr lang="en-US" b="1" dirty="0" smtClean="0"/>
            </a:br>
            <a:endParaRPr lang="en-US" b="1" dirty="0"/>
          </a:p>
        </p:txBody>
      </p:sp>
      <p:sp>
        <p:nvSpPr>
          <p:cNvPr id="4" name="Content Placeholder 3"/>
          <p:cNvSpPr>
            <a:spLocks noGrp="1"/>
          </p:cNvSpPr>
          <p:nvPr>
            <p:ph idx="1"/>
          </p:nvPr>
        </p:nvSpPr>
        <p:spPr/>
        <p:txBody>
          <a:bodyPr/>
          <a:lstStyle/>
          <a:p>
            <a:pPr>
              <a:buNone/>
            </a:pPr>
            <a:r>
              <a:rPr lang="en-US" sz="2000" b="1" dirty="0" smtClean="0"/>
              <a:t>You should use the Proxy pattern when:</a:t>
            </a:r>
          </a:p>
          <a:p>
            <a:pPr>
              <a:buNone/>
            </a:pPr>
            <a:r>
              <a:rPr lang="en-US" dirty="0" smtClean="0"/>
              <a:t>■ You need a more </a:t>
            </a:r>
            <a:r>
              <a:rPr lang="en-US" b="1" dirty="0" smtClean="0"/>
              <a:t>versatile or sophisticated reference</a:t>
            </a:r>
            <a:r>
              <a:rPr lang="en-US" dirty="0" smtClean="0"/>
              <a:t> to an object</a:t>
            </a:r>
            <a:r>
              <a:rPr lang="ne-NP" dirty="0" smtClean="0"/>
              <a:t> </a:t>
            </a:r>
            <a:r>
              <a:rPr lang="en-US" dirty="0" smtClean="0"/>
              <a:t>than a simple pointer.</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143000"/>
          </a:xfrm>
        </p:spPr>
        <p:txBody>
          <a:bodyPr/>
          <a:lstStyle/>
          <a:p>
            <a:pPr algn="ctr"/>
            <a:r>
              <a:rPr lang="ne-NP" b="1" dirty="0" smtClean="0"/>
              <a:t>Adapter Pattern : Diagram</a:t>
            </a:r>
            <a:endParaRPr lang="en-US" b="1"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648015" y="1500174"/>
            <a:ext cx="6567192" cy="3929090"/>
          </a:xfrm>
          <a:prstGeom prst="rect">
            <a:avLst/>
          </a:prstGeom>
          <a:ln w="88900" cap="sq" cmpd="thickThin">
            <a:solidFill>
              <a:srgbClr val="000000"/>
            </a:solidFill>
            <a:prstDash val="solid"/>
            <a:miter lim="800000"/>
          </a:ln>
          <a:effectLst>
            <a:innerShdw blurRad="76200">
              <a:srgbClr val="000000"/>
            </a:innerShdw>
          </a:effectLst>
        </p:spPr>
      </p:pic>
      <p:sp>
        <p:nvSpPr>
          <p:cNvPr id="4" name="Rectangle 3"/>
          <p:cNvSpPr/>
          <p:nvPr/>
        </p:nvSpPr>
        <p:spPr>
          <a:xfrm>
            <a:off x="714348" y="5514819"/>
            <a:ext cx="7143800" cy="1200329"/>
          </a:xfrm>
          <a:prstGeom prst="rect">
            <a:avLst/>
          </a:prstGeom>
        </p:spPr>
        <p:txBody>
          <a:bodyPr wrap="square">
            <a:spAutoFit/>
          </a:bodyPr>
          <a:lstStyle/>
          <a:p>
            <a:r>
              <a:rPr lang="en-US" b="1" dirty="0" smtClean="0"/>
              <a:t>Target</a:t>
            </a:r>
            <a:r>
              <a:rPr lang="en-US" dirty="0" smtClean="0"/>
              <a:t> - defines the domain-specific interface that Client uses.</a:t>
            </a:r>
          </a:p>
          <a:p>
            <a:r>
              <a:rPr lang="en-US" b="1" dirty="0" smtClean="0"/>
              <a:t>Adapter</a:t>
            </a:r>
            <a:r>
              <a:rPr lang="en-US" dirty="0" smtClean="0"/>
              <a:t> - adapts the interface Adaptee to the Target interface.</a:t>
            </a:r>
          </a:p>
          <a:p>
            <a:r>
              <a:rPr lang="en-US" b="1" dirty="0" smtClean="0"/>
              <a:t>Adaptee</a:t>
            </a:r>
            <a:r>
              <a:rPr lang="en-US" dirty="0" smtClean="0"/>
              <a:t> - defines an existing interface that needs adapting.</a:t>
            </a:r>
          </a:p>
          <a:p>
            <a:r>
              <a:rPr lang="en-US" b="1" dirty="0" smtClean="0"/>
              <a:t>Client</a:t>
            </a:r>
            <a:r>
              <a:rPr lang="en-US" dirty="0" smtClean="0"/>
              <a:t> - collaborates with objects conforming to the Target interface.</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804" y="703266"/>
            <a:ext cx="8229600" cy="725470"/>
          </a:xfrm>
        </p:spPr>
        <p:txBody>
          <a:bodyPr anchor="t">
            <a:noAutofit/>
          </a:bodyPr>
          <a:lstStyle/>
          <a:p>
            <a:pPr algn="ctr"/>
            <a:r>
              <a:rPr lang="en-US" sz="5400" b="1" dirty="0" smtClean="0"/>
              <a:t>Behavioral Patterns</a:t>
            </a:r>
            <a:br>
              <a:rPr lang="en-US" sz="5400" b="1" dirty="0" smtClean="0"/>
            </a:br>
            <a:endParaRPr lang="en-US" sz="5400" b="1" dirty="0"/>
          </a:p>
        </p:txBody>
      </p:sp>
      <p:sp>
        <p:nvSpPr>
          <p:cNvPr id="3" name="Content Placeholder 2"/>
          <p:cNvSpPr>
            <a:spLocks noGrp="1"/>
          </p:cNvSpPr>
          <p:nvPr>
            <p:ph idx="1"/>
          </p:nvPr>
        </p:nvSpPr>
        <p:spPr/>
        <p:txBody>
          <a:bodyPr>
            <a:normAutofit fontScale="92500" lnSpcReduction="10000"/>
          </a:bodyPr>
          <a:lstStyle/>
          <a:p>
            <a:r>
              <a:rPr lang="en-US" dirty="0" smtClean="0"/>
              <a:t>Behavioral patterns influence how </a:t>
            </a:r>
            <a:r>
              <a:rPr lang="en-US" b="1" dirty="0" smtClean="0"/>
              <a:t>state</a:t>
            </a:r>
            <a:r>
              <a:rPr lang="en-US" dirty="0" smtClean="0"/>
              <a:t> and </a:t>
            </a:r>
            <a:r>
              <a:rPr lang="en-US" b="1" dirty="0" smtClean="0"/>
              <a:t>behavior</a:t>
            </a:r>
            <a:r>
              <a:rPr lang="en-US" dirty="0" smtClean="0"/>
              <a:t> flow through a</a:t>
            </a:r>
            <a:r>
              <a:rPr lang="ne-NP" dirty="0" smtClean="0"/>
              <a:t> </a:t>
            </a:r>
            <a:r>
              <a:rPr lang="en-US" dirty="0" smtClean="0"/>
              <a:t>system. </a:t>
            </a:r>
            <a:endParaRPr lang="ne-NP" dirty="0" smtClean="0"/>
          </a:p>
          <a:p>
            <a:endParaRPr lang="ne-NP" dirty="0" smtClean="0"/>
          </a:p>
          <a:p>
            <a:r>
              <a:rPr lang="en-US" dirty="0" smtClean="0"/>
              <a:t>By optimizing how state and behavior are </a:t>
            </a:r>
            <a:r>
              <a:rPr lang="en-US" b="1" i="1" dirty="0" smtClean="0"/>
              <a:t>transferred</a:t>
            </a:r>
            <a:r>
              <a:rPr lang="en-US" dirty="0" smtClean="0"/>
              <a:t> and </a:t>
            </a:r>
            <a:r>
              <a:rPr lang="en-US" b="1" i="1" dirty="0" smtClean="0"/>
              <a:t>modified</a:t>
            </a:r>
            <a:r>
              <a:rPr lang="en-US" dirty="0" smtClean="0"/>
              <a:t>,</a:t>
            </a:r>
            <a:r>
              <a:rPr lang="ne-NP" dirty="0" smtClean="0"/>
              <a:t> </a:t>
            </a:r>
            <a:r>
              <a:rPr lang="en-US" dirty="0" smtClean="0"/>
              <a:t>you can simplify, </a:t>
            </a:r>
            <a:r>
              <a:rPr lang="en-US" b="1" dirty="0" smtClean="0"/>
              <a:t>optimize</a:t>
            </a:r>
            <a:r>
              <a:rPr lang="en-US" dirty="0" smtClean="0"/>
              <a:t>, and </a:t>
            </a:r>
            <a:r>
              <a:rPr lang="en-US" b="1" dirty="0" smtClean="0"/>
              <a:t>increase</a:t>
            </a:r>
            <a:r>
              <a:rPr lang="en-US" dirty="0" smtClean="0"/>
              <a:t> the maintainability of an</a:t>
            </a:r>
            <a:r>
              <a:rPr lang="ne-NP" dirty="0" smtClean="0"/>
              <a:t> </a:t>
            </a:r>
            <a:r>
              <a:rPr lang="en-US" dirty="0" smtClean="0"/>
              <a:t>application.</a:t>
            </a:r>
            <a:endParaRPr lang="ne-NP" dirty="0" smtClean="0"/>
          </a:p>
          <a:p>
            <a:endParaRPr lang="en-US" dirty="0" smtClean="0"/>
          </a:p>
          <a:p>
            <a:r>
              <a:rPr lang="en-US" dirty="0" smtClean="0"/>
              <a:t>The Behavioral patterns are </a:t>
            </a:r>
            <a:r>
              <a:rPr lang="en-US" b="1" i="1" dirty="0" smtClean="0"/>
              <a:t>Chain of Responsibility, Command</a:t>
            </a:r>
            <a:r>
              <a:rPr lang="en-US" dirty="0" smtClean="0"/>
              <a:t>,</a:t>
            </a:r>
            <a:r>
              <a:rPr lang="ne-NP" dirty="0" smtClean="0"/>
              <a:t> </a:t>
            </a:r>
            <a:r>
              <a:rPr lang="en-US" b="1" i="1" dirty="0" smtClean="0"/>
              <a:t>Interpreter</a:t>
            </a:r>
            <a:r>
              <a:rPr lang="en-US" dirty="0" smtClean="0"/>
              <a:t>, </a:t>
            </a:r>
            <a:r>
              <a:rPr lang="en-US" b="1" i="1" dirty="0" smtClean="0"/>
              <a:t>Iterator</a:t>
            </a:r>
            <a:r>
              <a:rPr lang="en-US" dirty="0" smtClean="0"/>
              <a:t>, </a:t>
            </a:r>
            <a:r>
              <a:rPr lang="en-US" b="1" i="1" dirty="0" smtClean="0"/>
              <a:t>Mediator</a:t>
            </a:r>
            <a:r>
              <a:rPr lang="en-US" dirty="0" smtClean="0"/>
              <a:t>, </a:t>
            </a:r>
            <a:r>
              <a:rPr lang="en-US" b="1" i="1" dirty="0" smtClean="0"/>
              <a:t>Memento</a:t>
            </a:r>
            <a:r>
              <a:rPr lang="en-US" dirty="0" smtClean="0"/>
              <a:t>, </a:t>
            </a:r>
            <a:r>
              <a:rPr lang="en-US" b="1" i="1" dirty="0" smtClean="0"/>
              <a:t>Observer</a:t>
            </a:r>
            <a:r>
              <a:rPr lang="en-US" dirty="0" smtClean="0"/>
              <a:t>, </a:t>
            </a:r>
            <a:r>
              <a:rPr lang="en-US" b="1" i="1" dirty="0" smtClean="0"/>
              <a:t>State</a:t>
            </a:r>
            <a:r>
              <a:rPr lang="en-US" dirty="0" smtClean="0"/>
              <a:t>, </a:t>
            </a:r>
            <a:r>
              <a:rPr lang="en-US" b="1" i="1" dirty="0" smtClean="0"/>
              <a:t>Strategy</a:t>
            </a:r>
            <a:r>
              <a:rPr lang="en-US" dirty="0" smtClean="0"/>
              <a:t>,</a:t>
            </a:r>
            <a:r>
              <a:rPr lang="ne-NP" dirty="0" smtClean="0"/>
              <a:t> </a:t>
            </a:r>
            <a:r>
              <a:rPr lang="en-US" b="1" i="1" dirty="0" smtClean="0"/>
              <a:t>Template Method</a:t>
            </a:r>
            <a:r>
              <a:rPr lang="en-US" dirty="0" smtClean="0"/>
              <a:t>, and </a:t>
            </a:r>
            <a:r>
              <a:rPr lang="en-US" b="1" i="1" dirty="0" smtClean="0"/>
              <a:t>Visitor</a:t>
            </a:r>
            <a:endParaRPr lang="en-US" b="1" i="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3266"/>
            <a:ext cx="8229600" cy="725470"/>
          </a:xfrm>
        </p:spPr>
        <p:txBody>
          <a:bodyPr anchor="t">
            <a:normAutofit fontScale="90000"/>
          </a:bodyPr>
          <a:lstStyle/>
          <a:p>
            <a:pPr algn="ctr"/>
            <a:r>
              <a:rPr lang="ne-NP" b="1" dirty="0" smtClean="0"/>
              <a:t>1. </a:t>
            </a:r>
            <a:r>
              <a:rPr lang="en-US" b="1" dirty="0" smtClean="0"/>
              <a:t>Chain of Responsibility Pattern</a:t>
            </a:r>
          </a:p>
        </p:txBody>
      </p:sp>
      <p:sp>
        <p:nvSpPr>
          <p:cNvPr id="3" name="Content Placeholder 2"/>
          <p:cNvSpPr>
            <a:spLocks noGrp="1"/>
          </p:cNvSpPr>
          <p:nvPr>
            <p:ph idx="1"/>
          </p:nvPr>
        </p:nvSpPr>
        <p:spPr/>
        <p:txBody>
          <a:bodyPr>
            <a:normAutofit/>
          </a:bodyPr>
          <a:lstStyle/>
          <a:p>
            <a:r>
              <a:rPr lang="en-US" dirty="0" smtClean="0"/>
              <a:t>The Chain of Responsibility pattern </a:t>
            </a:r>
            <a:r>
              <a:rPr lang="en-US" b="1" dirty="0" smtClean="0"/>
              <a:t>establishes a chain within a system</a:t>
            </a:r>
            <a:r>
              <a:rPr lang="en-US" dirty="0" smtClean="0"/>
              <a:t>,</a:t>
            </a:r>
            <a:r>
              <a:rPr lang="ne-NP" dirty="0" smtClean="0"/>
              <a:t> </a:t>
            </a:r>
            <a:r>
              <a:rPr lang="en-US" dirty="0" smtClean="0"/>
              <a:t>so that a message can either be handled at the level where it is </a:t>
            </a:r>
            <a:r>
              <a:rPr lang="en-US" b="1" dirty="0" smtClean="0"/>
              <a:t>first</a:t>
            </a:r>
            <a:r>
              <a:rPr lang="ne-NP" b="1" dirty="0" smtClean="0"/>
              <a:t> </a:t>
            </a:r>
            <a:r>
              <a:rPr lang="en-US" b="1" dirty="0" smtClean="0"/>
              <a:t>received</a:t>
            </a:r>
            <a:r>
              <a:rPr lang="en-US" dirty="0" smtClean="0"/>
              <a:t>, or be directed to an object </a:t>
            </a:r>
            <a:r>
              <a:rPr lang="en-US" b="1" dirty="0" smtClean="0"/>
              <a:t>that can handle it</a:t>
            </a:r>
            <a:r>
              <a:rPr lang="en-US" dirty="0" smtClean="0"/>
              <a:t>. </a:t>
            </a:r>
            <a:endParaRPr lang="en-US" b="1" i="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703266"/>
            <a:ext cx="8401080" cy="725470"/>
          </a:xfrm>
        </p:spPr>
        <p:txBody>
          <a:bodyPr>
            <a:normAutofit fontScale="90000"/>
          </a:bodyPr>
          <a:lstStyle/>
          <a:p>
            <a:pPr algn="ctr"/>
            <a:r>
              <a:rPr lang="en-US" sz="4400" b="1" dirty="0" smtClean="0"/>
              <a:t>Chain of Responsibility Pattern</a:t>
            </a:r>
            <a:r>
              <a:rPr lang="ne-NP" sz="4400" b="1" dirty="0" smtClean="0"/>
              <a:t> </a:t>
            </a:r>
            <a:r>
              <a:rPr lang="ne-NP" b="1" dirty="0" smtClean="0"/>
              <a:t>: </a:t>
            </a:r>
            <a:r>
              <a:rPr lang="ne-NP" sz="2700" b="1" dirty="0" smtClean="0"/>
              <a:t>Diagram</a:t>
            </a:r>
            <a:endParaRPr lang="en-US" sz="2700"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39917" y="1700206"/>
            <a:ext cx="8861239" cy="451487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57232"/>
            <a:ext cx="9144000" cy="725470"/>
          </a:xfrm>
        </p:spPr>
        <p:txBody>
          <a:bodyPr>
            <a:normAutofit fontScale="90000"/>
          </a:bodyPr>
          <a:lstStyle/>
          <a:p>
            <a:pPr algn="ctr"/>
            <a:r>
              <a:rPr lang="en-US" sz="4400" b="1" dirty="0" smtClean="0"/>
              <a:t>Chain of Responsibility Pattern</a:t>
            </a:r>
            <a:r>
              <a:rPr lang="ne-NP" sz="4400" b="1" dirty="0" smtClean="0"/>
              <a:t> </a:t>
            </a:r>
            <a:r>
              <a:rPr lang="ne-NP" b="1" dirty="0" smtClean="0"/>
              <a:t>: </a:t>
            </a:r>
            <a:r>
              <a:rPr lang="ne-NP" sz="2700" b="1" dirty="0" smtClean="0"/>
              <a:t>Participants</a:t>
            </a:r>
            <a:endParaRPr lang="en-US" sz="2700" dirty="0"/>
          </a:p>
        </p:txBody>
      </p:sp>
      <p:sp>
        <p:nvSpPr>
          <p:cNvPr id="4" name="Content Placeholder 3"/>
          <p:cNvSpPr>
            <a:spLocks noGrp="1"/>
          </p:cNvSpPr>
          <p:nvPr>
            <p:ph idx="1"/>
          </p:nvPr>
        </p:nvSpPr>
        <p:spPr/>
        <p:txBody>
          <a:bodyPr/>
          <a:lstStyle/>
          <a:p>
            <a:r>
              <a:rPr lang="en-US" b="1" dirty="0" smtClean="0"/>
              <a:t>Handler</a:t>
            </a:r>
            <a:r>
              <a:rPr lang="en-US" dirty="0" smtClean="0"/>
              <a:t> - defines an interface for handling requests </a:t>
            </a:r>
            <a:endParaRPr lang="ne-NP" dirty="0" smtClean="0"/>
          </a:p>
          <a:p>
            <a:r>
              <a:rPr lang="ne-NP" b="1" dirty="0" smtClean="0"/>
              <a:t>Concrete</a:t>
            </a:r>
            <a:r>
              <a:rPr lang="en-US" b="1" dirty="0" smtClean="0"/>
              <a:t>Handler</a:t>
            </a:r>
            <a:r>
              <a:rPr lang="en-US" dirty="0" smtClean="0"/>
              <a:t> - handles the requests it is responsible for If it can handle the request it does so, otherwise it sends the request to its successor</a:t>
            </a:r>
          </a:p>
          <a:p>
            <a:r>
              <a:rPr lang="en-US" b="1" dirty="0" smtClean="0"/>
              <a:t>Client</a:t>
            </a:r>
            <a:r>
              <a:rPr lang="en-US" dirty="0" smtClean="0"/>
              <a:t> - sends commands to the first object in the chain that may handle the command</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401080" cy="725470"/>
          </a:xfrm>
        </p:spPr>
        <p:txBody>
          <a:bodyPr>
            <a:normAutofit fontScale="90000"/>
          </a:bodyPr>
          <a:lstStyle/>
          <a:p>
            <a:r>
              <a:rPr lang="en-US" sz="4400" b="1" dirty="0" smtClean="0"/>
              <a:t>Chain of Responsibility Pattern</a:t>
            </a:r>
            <a:r>
              <a:rPr lang="ne-NP" sz="4400" b="1" dirty="0" smtClean="0"/>
              <a:t> : </a:t>
            </a:r>
            <a:r>
              <a:rPr lang="en-US" sz="2400" b="1" dirty="0" smtClean="0"/>
              <a:t>Benefits</a:t>
            </a:r>
            <a:endParaRPr lang="en-US" sz="2700" b="1" dirty="0"/>
          </a:p>
        </p:txBody>
      </p:sp>
      <p:sp>
        <p:nvSpPr>
          <p:cNvPr id="4" name="Content Placeholder 3"/>
          <p:cNvSpPr>
            <a:spLocks noGrp="1"/>
          </p:cNvSpPr>
          <p:nvPr>
            <p:ph idx="1"/>
          </p:nvPr>
        </p:nvSpPr>
        <p:spPr>
          <a:xfrm>
            <a:off x="457200" y="1571612"/>
            <a:ext cx="8229600" cy="4554551"/>
          </a:xfrm>
        </p:spPr>
        <p:txBody>
          <a:bodyPr>
            <a:normAutofit fontScale="92500"/>
          </a:bodyPr>
          <a:lstStyle/>
          <a:p>
            <a:pPr>
              <a:buNone/>
            </a:pPr>
            <a:endParaRPr lang="en-US" dirty="0" smtClean="0"/>
          </a:p>
          <a:p>
            <a:pPr>
              <a:buNone/>
            </a:pPr>
            <a:r>
              <a:rPr lang="en-US" sz="2200" b="1" dirty="0" smtClean="0"/>
              <a:t>The following lists the benefits of using the Chain of Responsibility</a:t>
            </a:r>
            <a:r>
              <a:rPr lang="ne-NP" sz="2200" b="1" dirty="0" smtClean="0"/>
              <a:t> </a:t>
            </a:r>
            <a:r>
              <a:rPr lang="en-US" sz="2200" b="1" dirty="0" smtClean="0"/>
              <a:t>pattern:</a:t>
            </a:r>
            <a:endParaRPr lang="ne-NP" sz="2200" b="1" dirty="0" smtClean="0"/>
          </a:p>
          <a:p>
            <a:pPr>
              <a:buNone/>
            </a:pPr>
            <a:endParaRPr lang="en-US" b="1" dirty="0" smtClean="0"/>
          </a:p>
          <a:p>
            <a:pPr>
              <a:buNone/>
            </a:pPr>
            <a:r>
              <a:rPr lang="en-US" dirty="0" smtClean="0"/>
              <a:t>■ Reduced coupling</a:t>
            </a:r>
            <a:endParaRPr lang="ne-NP" dirty="0" smtClean="0"/>
          </a:p>
          <a:p>
            <a:pPr>
              <a:buNone/>
            </a:pPr>
            <a:endParaRPr lang="en-US" dirty="0" smtClean="0"/>
          </a:p>
          <a:p>
            <a:pPr>
              <a:buNone/>
            </a:pPr>
            <a:r>
              <a:rPr lang="en-US" dirty="0" smtClean="0"/>
              <a:t>■ Added flexibility in </a:t>
            </a:r>
            <a:r>
              <a:rPr lang="en-US" b="1" i="1" dirty="0" smtClean="0"/>
              <a:t>assigning responsibilities </a:t>
            </a:r>
            <a:r>
              <a:rPr lang="en-US" dirty="0" smtClean="0"/>
              <a:t>to </a:t>
            </a:r>
            <a:r>
              <a:rPr lang="ne-NP" dirty="0" smtClean="0"/>
              <a:t> </a:t>
            </a:r>
            <a:r>
              <a:rPr lang="en-US" dirty="0" smtClean="0"/>
              <a:t>objects</a:t>
            </a:r>
            <a:endParaRPr lang="ne-NP" dirty="0" smtClean="0"/>
          </a:p>
          <a:p>
            <a:pPr>
              <a:buNone/>
            </a:pPr>
            <a:endParaRPr lang="en-US" dirty="0" smtClean="0"/>
          </a:p>
          <a:p>
            <a:pPr>
              <a:buNone/>
            </a:pPr>
            <a:r>
              <a:rPr lang="en-US" dirty="0" smtClean="0"/>
              <a:t>■ Allows a set of classes to behave as a whole, because </a:t>
            </a:r>
            <a:r>
              <a:rPr lang="ne-NP" dirty="0" smtClean="0"/>
              <a:t> </a:t>
            </a:r>
            <a:r>
              <a:rPr lang="en-US" dirty="0" smtClean="0"/>
              <a:t>events produced</a:t>
            </a:r>
            <a:r>
              <a:rPr lang="ne-NP" dirty="0" smtClean="0"/>
              <a:t> </a:t>
            </a:r>
            <a:r>
              <a:rPr lang="en-US" dirty="0" smtClean="0"/>
              <a:t>in one class can be sent on to other handler classes</a:t>
            </a:r>
            <a:r>
              <a:rPr lang="ne-NP" dirty="0" smtClean="0"/>
              <a:t>.</a:t>
            </a:r>
            <a:endParaRPr lang="en-US"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917580"/>
            <a:ext cx="8643998" cy="725470"/>
          </a:xfrm>
        </p:spPr>
        <p:txBody>
          <a:bodyPr anchor="t">
            <a:noAutofit/>
          </a:bodyPr>
          <a:lstStyle/>
          <a:p>
            <a:r>
              <a:rPr lang="en-US" sz="3600" b="1" dirty="0" smtClean="0"/>
              <a:t>Chain of Responsibility Pattern</a:t>
            </a:r>
            <a:r>
              <a:rPr lang="ne-NP" sz="3600" b="1" dirty="0" smtClean="0"/>
              <a:t> : </a:t>
            </a:r>
            <a:r>
              <a:rPr lang="en-US" sz="2400" b="1" dirty="0" smtClean="0"/>
              <a:t>When to Use</a:t>
            </a:r>
            <a:r>
              <a:rPr lang="en-US" sz="3600" dirty="0" smtClean="0"/>
              <a:t/>
            </a:r>
            <a:br>
              <a:rPr lang="en-US" sz="3600" dirty="0" smtClean="0"/>
            </a:br>
            <a:endParaRPr lang="en-US" sz="3600" b="1" dirty="0"/>
          </a:p>
        </p:txBody>
      </p:sp>
      <p:sp>
        <p:nvSpPr>
          <p:cNvPr id="4" name="Content Placeholder 3"/>
          <p:cNvSpPr>
            <a:spLocks noGrp="1"/>
          </p:cNvSpPr>
          <p:nvPr>
            <p:ph idx="1"/>
          </p:nvPr>
        </p:nvSpPr>
        <p:spPr/>
        <p:txBody>
          <a:bodyPr>
            <a:normAutofit/>
          </a:bodyPr>
          <a:lstStyle/>
          <a:p>
            <a:pPr>
              <a:buNone/>
            </a:pPr>
            <a:r>
              <a:rPr lang="en-US" sz="2000" b="1" dirty="0" smtClean="0"/>
              <a:t>You should use the Chain of Responsibility pattern when:</a:t>
            </a:r>
          </a:p>
          <a:p>
            <a:pPr>
              <a:buNone/>
            </a:pPr>
            <a:r>
              <a:rPr lang="en-US" dirty="0" smtClean="0"/>
              <a:t>■ More than one object can </a:t>
            </a:r>
            <a:r>
              <a:rPr lang="en-US" b="1" dirty="0" smtClean="0"/>
              <a:t>handle a request</a:t>
            </a:r>
            <a:r>
              <a:rPr lang="en-US" dirty="0" smtClean="0"/>
              <a:t>, and the </a:t>
            </a:r>
            <a:r>
              <a:rPr lang="en-US" b="1" dirty="0" smtClean="0"/>
              <a:t>handler isn’t</a:t>
            </a:r>
            <a:r>
              <a:rPr lang="ne-NP" b="1" dirty="0" smtClean="0"/>
              <a:t> </a:t>
            </a:r>
            <a:r>
              <a:rPr lang="en-US" b="1" dirty="0" smtClean="0"/>
              <a:t>known</a:t>
            </a:r>
            <a:r>
              <a:rPr lang="en-US" dirty="0" smtClean="0"/>
              <a:t>.</a:t>
            </a:r>
            <a:endParaRPr lang="ne-NP" dirty="0" smtClean="0"/>
          </a:p>
          <a:p>
            <a:pPr>
              <a:buNone/>
            </a:pPr>
            <a:endParaRPr lang="en-US" dirty="0" smtClean="0"/>
          </a:p>
          <a:p>
            <a:pPr>
              <a:buNone/>
            </a:pPr>
            <a:r>
              <a:rPr lang="en-US" dirty="0" smtClean="0"/>
              <a:t>■ You want to issue a request to </a:t>
            </a:r>
            <a:r>
              <a:rPr lang="en-US" b="1" dirty="0" smtClean="0"/>
              <a:t>one of several objects </a:t>
            </a:r>
            <a:r>
              <a:rPr lang="en-US" dirty="0" smtClean="0"/>
              <a:t>without specifying</a:t>
            </a:r>
            <a:r>
              <a:rPr lang="ne-NP" dirty="0" smtClean="0"/>
              <a:t> </a:t>
            </a:r>
            <a:r>
              <a:rPr lang="en-US" dirty="0" smtClean="0"/>
              <a:t>the receiver explicitly.</a:t>
            </a:r>
            <a:endParaRPr lang="ne-NP" dirty="0" smtClean="0"/>
          </a:p>
          <a:p>
            <a:pPr>
              <a:buNone/>
            </a:pPr>
            <a:endParaRPr lang="en-US" dirty="0" smtClean="0"/>
          </a:p>
          <a:p>
            <a:pPr>
              <a:buNone/>
            </a:pPr>
            <a:r>
              <a:rPr lang="en-US" dirty="0" smtClean="0"/>
              <a:t>■ The set of objects that can handle a request should be </a:t>
            </a:r>
            <a:r>
              <a:rPr lang="en-US" b="1" dirty="0" smtClean="0"/>
              <a:t>specified</a:t>
            </a:r>
            <a:r>
              <a:rPr lang="ne-NP" b="1" dirty="0" smtClean="0"/>
              <a:t> </a:t>
            </a:r>
            <a:r>
              <a:rPr lang="en-US" b="1" dirty="0" smtClean="0"/>
              <a:t>dynamically</a:t>
            </a:r>
            <a:r>
              <a:rPr lang="en-US" dirty="0" smtClean="0"/>
              <a:t>.</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3266"/>
            <a:ext cx="8229600" cy="725470"/>
          </a:xfrm>
        </p:spPr>
        <p:txBody>
          <a:bodyPr anchor="t">
            <a:normAutofit fontScale="90000"/>
          </a:bodyPr>
          <a:lstStyle/>
          <a:p>
            <a:pPr algn="ctr"/>
            <a:r>
              <a:rPr lang="ne-NP" b="1" dirty="0" smtClean="0"/>
              <a:t>2. </a:t>
            </a:r>
            <a:r>
              <a:rPr lang="en-US" b="1" dirty="0" smtClean="0"/>
              <a:t>Command Pattern</a:t>
            </a:r>
            <a:br>
              <a:rPr lang="en-US" b="1" dirty="0" smtClean="0"/>
            </a:br>
            <a:endParaRPr lang="en-US" b="1" dirty="0"/>
          </a:p>
        </p:txBody>
      </p:sp>
      <p:sp>
        <p:nvSpPr>
          <p:cNvPr id="3" name="Content Placeholder 2"/>
          <p:cNvSpPr>
            <a:spLocks noGrp="1"/>
          </p:cNvSpPr>
          <p:nvPr>
            <p:ph idx="1"/>
          </p:nvPr>
        </p:nvSpPr>
        <p:spPr/>
        <p:txBody>
          <a:bodyPr/>
          <a:lstStyle/>
          <a:p>
            <a:r>
              <a:rPr lang="en-US" dirty="0" smtClean="0"/>
              <a:t>The Command pattern </a:t>
            </a:r>
            <a:r>
              <a:rPr lang="en-US" b="1" dirty="0" smtClean="0"/>
              <a:t>encapsulates a request in an object, </a:t>
            </a:r>
            <a:r>
              <a:rPr lang="en-US" dirty="0" smtClean="0"/>
              <a:t>which</a:t>
            </a:r>
            <a:r>
              <a:rPr lang="ne-NP" dirty="0" smtClean="0"/>
              <a:t> </a:t>
            </a:r>
            <a:r>
              <a:rPr lang="en-US" dirty="0" smtClean="0"/>
              <a:t>enables you to </a:t>
            </a:r>
            <a:r>
              <a:rPr lang="en-US" b="1" dirty="0" smtClean="0"/>
              <a:t>store the command</a:t>
            </a:r>
            <a:r>
              <a:rPr lang="en-US" dirty="0" smtClean="0"/>
              <a:t>, </a:t>
            </a:r>
            <a:r>
              <a:rPr lang="en-US" b="1" dirty="0" smtClean="0"/>
              <a:t>pass the command </a:t>
            </a:r>
            <a:r>
              <a:rPr lang="en-US" dirty="0" smtClean="0"/>
              <a:t>to a method, and</a:t>
            </a:r>
            <a:r>
              <a:rPr lang="ne-NP" dirty="0" smtClean="0"/>
              <a:t> </a:t>
            </a:r>
            <a:r>
              <a:rPr lang="en-US" b="1" dirty="0" smtClean="0"/>
              <a:t>return the command </a:t>
            </a:r>
            <a:r>
              <a:rPr lang="en-US" dirty="0" smtClean="0"/>
              <a:t>like any other object.</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714380"/>
          </a:xfrm>
        </p:spPr>
        <p:txBody>
          <a:bodyPr>
            <a:normAutofit/>
          </a:bodyPr>
          <a:lstStyle/>
          <a:p>
            <a:pPr algn="ctr"/>
            <a:r>
              <a:rPr lang="ne-NP" sz="4000" b="1" dirty="0" smtClean="0"/>
              <a:t>Command Pattern : Diagram</a:t>
            </a:r>
            <a:endParaRPr lang="en-US" sz="4000" b="1" dirty="0"/>
          </a:p>
        </p:txBody>
      </p:sp>
      <p:sp>
        <p:nvSpPr>
          <p:cNvPr id="4" name="Content Placeholder 3"/>
          <p:cNvSpPr>
            <a:spLocks noGrp="1"/>
          </p:cNvSpPr>
          <p:nvPr>
            <p:ph idx="1"/>
          </p:nvPr>
        </p:nvSpPr>
        <p:spPr/>
        <p:txBody>
          <a:bodyPr/>
          <a:lstStyle/>
          <a:p>
            <a:endParaRPr lang="en-US"/>
          </a:p>
        </p:txBody>
      </p:sp>
      <p:pic>
        <p:nvPicPr>
          <p:cNvPr id="3" name="Picture 2"/>
          <p:cNvPicPr>
            <a:picLocks noChangeAspect="1" noChangeArrowheads="1"/>
          </p:cNvPicPr>
          <p:nvPr/>
        </p:nvPicPr>
        <p:blipFill>
          <a:blip r:embed="rId2" cstate="print"/>
          <a:srcRect/>
          <a:stretch>
            <a:fillRect/>
          </a:stretch>
        </p:blipFill>
        <p:spPr bwMode="auto">
          <a:xfrm>
            <a:off x="142876" y="1613222"/>
            <a:ext cx="8858280" cy="4673298"/>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714380"/>
          </a:xfrm>
        </p:spPr>
        <p:txBody>
          <a:bodyPr>
            <a:normAutofit/>
          </a:bodyPr>
          <a:lstStyle/>
          <a:p>
            <a:pPr algn="ctr"/>
            <a:r>
              <a:rPr lang="ne-NP" sz="4000" b="1" dirty="0" smtClean="0"/>
              <a:t>Command Pattern : </a:t>
            </a:r>
            <a:r>
              <a:rPr lang="ne-NP" sz="2400" b="1" dirty="0" smtClean="0"/>
              <a:t>Participants</a:t>
            </a:r>
            <a:endParaRPr lang="en-US" sz="2400" b="1" dirty="0"/>
          </a:p>
        </p:txBody>
      </p:sp>
      <p:sp>
        <p:nvSpPr>
          <p:cNvPr id="4" name="Content Placeholder 3"/>
          <p:cNvSpPr>
            <a:spLocks noGrp="1"/>
          </p:cNvSpPr>
          <p:nvPr>
            <p:ph idx="1"/>
          </p:nvPr>
        </p:nvSpPr>
        <p:spPr>
          <a:xfrm>
            <a:off x="457200" y="1714488"/>
            <a:ext cx="8401080" cy="4714908"/>
          </a:xfrm>
        </p:spPr>
        <p:txBody>
          <a:bodyPr>
            <a:normAutofit/>
          </a:bodyPr>
          <a:lstStyle/>
          <a:p>
            <a:r>
              <a:rPr lang="en-US" dirty="0" smtClean="0"/>
              <a:t> </a:t>
            </a:r>
            <a:r>
              <a:rPr lang="en-US" b="1" dirty="0" smtClean="0"/>
              <a:t>Command</a:t>
            </a:r>
            <a:r>
              <a:rPr lang="en-US" dirty="0" smtClean="0"/>
              <a:t> - declares an interface for executing an </a:t>
            </a:r>
            <a:r>
              <a:rPr lang="ne-NP" dirty="0" smtClean="0"/>
              <a:t> o</a:t>
            </a:r>
            <a:r>
              <a:rPr lang="en-US" dirty="0" smtClean="0"/>
              <a:t>peration;</a:t>
            </a:r>
            <a:endParaRPr lang="ne-NP" dirty="0" smtClean="0"/>
          </a:p>
          <a:p>
            <a:r>
              <a:rPr lang="en-US" b="1" dirty="0" smtClean="0"/>
              <a:t>ConcreteCommand</a:t>
            </a:r>
            <a:r>
              <a:rPr lang="en-US" dirty="0" smtClean="0"/>
              <a:t> - extends the Command interface, implementing the </a:t>
            </a:r>
            <a:r>
              <a:rPr lang="en-US" b="1" i="1" dirty="0" smtClean="0"/>
              <a:t>Execute</a:t>
            </a:r>
            <a:r>
              <a:rPr lang="en-US" dirty="0" smtClean="0"/>
              <a:t> method by invoking the corresponding operations on </a:t>
            </a:r>
            <a:r>
              <a:rPr lang="en-US" b="1" i="1" dirty="0" smtClean="0"/>
              <a:t>Receiver</a:t>
            </a:r>
            <a:r>
              <a:rPr lang="en-US" dirty="0" smtClean="0"/>
              <a:t>. It defines a link between the Receiver and the action.</a:t>
            </a:r>
            <a:endParaRPr lang="ne-NP" dirty="0" smtClean="0"/>
          </a:p>
          <a:p>
            <a:r>
              <a:rPr lang="en-US" b="1" dirty="0" smtClean="0"/>
              <a:t>Client</a:t>
            </a:r>
            <a:r>
              <a:rPr lang="en-US" dirty="0" smtClean="0"/>
              <a:t> - creates a </a:t>
            </a:r>
            <a:r>
              <a:rPr lang="en-US" b="1" i="1" dirty="0" smtClean="0"/>
              <a:t>ConcreteCommand</a:t>
            </a:r>
            <a:r>
              <a:rPr lang="en-US" dirty="0" smtClean="0"/>
              <a:t> object and sets its receiver;</a:t>
            </a:r>
            <a:endParaRPr lang="ne-NP" dirty="0" smtClean="0"/>
          </a:p>
          <a:p>
            <a:r>
              <a:rPr lang="en-US" b="1" dirty="0" smtClean="0"/>
              <a:t>Invoker</a:t>
            </a:r>
            <a:r>
              <a:rPr lang="en-US" dirty="0" smtClean="0"/>
              <a:t> - asks the </a:t>
            </a:r>
            <a:r>
              <a:rPr lang="en-US" b="1" i="1" dirty="0" smtClean="0"/>
              <a:t>command</a:t>
            </a:r>
            <a:r>
              <a:rPr lang="en-US" dirty="0" smtClean="0"/>
              <a:t> to carry out the request;</a:t>
            </a:r>
            <a:endParaRPr lang="ne-NP" dirty="0" smtClean="0"/>
          </a:p>
          <a:p>
            <a:r>
              <a:rPr lang="ne-NP" b="1" dirty="0" smtClean="0"/>
              <a:t>R</a:t>
            </a:r>
            <a:r>
              <a:rPr lang="en-US" b="1" dirty="0" smtClean="0"/>
              <a:t>eceiver </a:t>
            </a:r>
            <a:r>
              <a:rPr lang="en-US" dirty="0" smtClean="0"/>
              <a:t>- knows how to perform the operations;</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5794"/>
            <a:ext cx="8229600" cy="725470"/>
          </a:xfrm>
        </p:spPr>
        <p:txBody>
          <a:bodyPr anchor="t">
            <a:normAutofit fontScale="90000"/>
          </a:bodyPr>
          <a:lstStyle/>
          <a:p>
            <a:r>
              <a:rPr lang="en-US" b="1" dirty="0" smtClean="0"/>
              <a:t>Command Pattern</a:t>
            </a:r>
            <a:r>
              <a:rPr lang="ne-NP" b="1" dirty="0" smtClean="0"/>
              <a:t> : </a:t>
            </a:r>
            <a:r>
              <a:rPr lang="en-US" sz="2700" b="1" dirty="0" smtClean="0"/>
              <a:t>Benefits</a:t>
            </a:r>
            <a:r>
              <a:rPr lang="en-US" sz="2700" dirty="0" smtClean="0"/>
              <a:t> </a:t>
            </a:r>
            <a:r>
              <a:rPr lang="ne-NP" sz="2700" dirty="0" smtClean="0"/>
              <a:t>&amp; </a:t>
            </a:r>
            <a:r>
              <a:rPr lang="en-US" sz="2700" b="1" dirty="0" smtClean="0"/>
              <a:t>When to Use</a:t>
            </a:r>
            <a:r>
              <a:rPr lang="ne-NP" sz="2700" b="1" dirty="0" smtClean="0"/>
              <a:t> </a:t>
            </a:r>
            <a:r>
              <a:rPr lang="en-US" b="1" dirty="0" smtClean="0"/>
              <a:t/>
            </a:r>
            <a:br>
              <a:rPr lang="en-US" b="1" dirty="0" smtClean="0"/>
            </a:br>
            <a:r>
              <a:rPr lang="en-US" b="1" dirty="0" smtClean="0"/>
              <a:t/>
            </a:r>
            <a:br>
              <a:rPr lang="en-US" b="1" dirty="0" smtClean="0"/>
            </a:br>
            <a:endParaRPr lang="en-US" b="1" dirty="0"/>
          </a:p>
        </p:txBody>
      </p:sp>
      <p:sp>
        <p:nvSpPr>
          <p:cNvPr id="3" name="Content Placeholder 2"/>
          <p:cNvSpPr>
            <a:spLocks noGrp="1"/>
          </p:cNvSpPr>
          <p:nvPr>
            <p:ph idx="1"/>
          </p:nvPr>
        </p:nvSpPr>
        <p:spPr/>
        <p:txBody>
          <a:bodyPr>
            <a:normAutofit fontScale="92500" lnSpcReduction="20000"/>
          </a:bodyPr>
          <a:lstStyle/>
          <a:p>
            <a:pPr>
              <a:buNone/>
            </a:pPr>
            <a:r>
              <a:rPr lang="en-US" sz="2200" b="1" dirty="0" smtClean="0"/>
              <a:t>Benefits</a:t>
            </a:r>
            <a:r>
              <a:rPr lang="ne-NP" sz="2200" b="1" dirty="0" smtClean="0"/>
              <a:t> :</a:t>
            </a:r>
            <a:endParaRPr lang="en-US" sz="2200" b="1" dirty="0" smtClean="0"/>
          </a:p>
          <a:p>
            <a:pPr>
              <a:buNone/>
            </a:pPr>
            <a:r>
              <a:rPr lang="en-US" dirty="0" smtClean="0"/>
              <a:t>■ It separates the object that </a:t>
            </a:r>
            <a:r>
              <a:rPr lang="en-US" b="1" dirty="0" smtClean="0"/>
              <a:t>invokes the operation </a:t>
            </a:r>
            <a:r>
              <a:rPr lang="en-US" dirty="0" smtClean="0"/>
              <a:t>from the one</a:t>
            </a:r>
            <a:r>
              <a:rPr lang="ne-NP" dirty="0" smtClean="0"/>
              <a:t> </a:t>
            </a:r>
            <a:r>
              <a:rPr lang="en-US" dirty="0" smtClean="0"/>
              <a:t>that knows </a:t>
            </a:r>
            <a:r>
              <a:rPr lang="en-US" b="1" dirty="0" smtClean="0"/>
              <a:t>how to perform it</a:t>
            </a:r>
            <a:r>
              <a:rPr lang="en-US" dirty="0" smtClean="0"/>
              <a:t>.</a:t>
            </a:r>
          </a:p>
          <a:p>
            <a:pPr>
              <a:buNone/>
            </a:pPr>
            <a:r>
              <a:rPr lang="en-US" dirty="0" smtClean="0"/>
              <a:t>■ It’s easy to </a:t>
            </a:r>
            <a:r>
              <a:rPr lang="en-US" b="1" dirty="0" smtClean="0"/>
              <a:t>add new commands</a:t>
            </a:r>
            <a:r>
              <a:rPr lang="en-US" dirty="0" smtClean="0"/>
              <a:t>, because you don’t have to </a:t>
            </a:r>
            <a:r>
              <a:rPr lang="en-US" b="1" dirty="0" smtClean="0"/>
              <a:t>change</a:t>
            </a:r>
            <a:r>
              <a:rPr lang="ne-NP" b="1" dirty="0" smtClean="0"/>
              <a:t> </a:t>
            </a:r>
            <a:r>
              <a:rPr lang="en-US" b="1" dirty="0" smtClean="0"/>
              <a:t>existing classes</a:t>
            </a:r>
            <a:r>
              <a:rPr lang="en-US" dirty="0" smtClean="0"/>
              <a:t>.</a:t>
            </a:r>
            <a:endParaRPr lang="ne-NP" dirty="0" smtClean="0"/>
          </a:p>
          <a:p>
            <a:pPr>
              <a:buNone/>
            </a:pPr>
            <a:endParaRPr lang="en-US" dirty="0" smtClean="0"/>
          </a:p>
          <a:p>
            <a:pPr>
              <a:buNone/>
            </a:pPr>
            <a:r>
              <a:rPr lang="en-US" sz="2200" b="1" dirty="0" smtClean="0"/>
              <a:t>When to Use</a:t>
            </a:r>
            <a:r>
              <a:rPr lang="ne-NP" sz="2200" b="1" dirty="0" smtClean="0"/>
              <a:t> :</a:t>
            </a:r>
            <a:endParaRPr lang="en-US" sz="2200" b="1" dirty="0" smtClean="0"/>
          </a:p>
          <a:p>
            <a:pPr>
              <a:buNone/>
            </a:pPr>
            <a:r>
              <a:rPr lang="en-US" dirty="0" smtClean="0"/>
              <a:t>■ You want to </a:t>
            </a:r>
            <a:r>
              <a:rPr lang="en-US" b="1" dirty="0" smtClean="0"/>
              <a:t>parameterize objects </a:t>
            </a:r>
            <a:r>
              <a:rPr lang="en-US" dirty="0" smtClean="0"/>
              <a:t>by an action to perform.</a:t>
            </a:r>
          </a:p>
          <a:p>
            <a:pPr>
              <a:buNone/>
            </a:pPr>
            <a:r>
              <a:rPr lang="en-US" dirty="0" smtClean="0"/>
              <a:t>■ You </a:t>
            </a:r>
            <a:r>
              <a:rPr lang="en-US" b="1" dirty="0" smtClean="0"/>
              <a:t>specify</a:t>
            </a:r>
            <a:r>
              <a:rPr lang="en-US" dirty="0" smtClean="0"/>
              <a:t>, </a:t>
            </a:r>
            <a:r>
              <a:rPr lang="en-US" b="1" dirty="0" smtClean="0"/>
              <a:t>queue</a:t>
            </a:r>
            <a:r>
              <a:rPr lang="en-US" dirty="0" smtClean="0"/>
              <a:t>, and </a:t>
            </a:r>
            <a:r>
              <a:rPr lang="en-US" b="1" dirty="0" smtClean="0"/>
              <a:t>execute</a:t>
            </a:r>
            <a:r>
              <a:rPr lang="en-US" dirty="0" smtClean="0"/>
              <a:t> requests </a:t>
            </a:r>
            <a:r>
              <a:rPr lang="ne-NP" dirty="0" smtClean="0"/>
              <a:t> </a:t>
            </a:r>
            <a:r>
              <a:rPr lang="en-US" dirty="0" smtClean="0"/>
              <a:t>at different times.</a:t>
            </a:r>
          </a:p>
          <a:p>
            <a:pPr>
              <a:buNone/>
            </a:pPr>
            <a:r>
              <a:rPr lang="en-US" dirty="0" smtClean="0"/>
              <a:t>■ You must support </a:t>
            </a:r>
            <a:r>
              <a:rPr lang="en-US" b="1" dirty="0" smtClean="0"/>
              <a:t>undo</a:t>
            </a:r>
            <a:r>
              <a:rPr lang="en-US" dirty="0" smtClean="0"/>
              <a:t>, </a:t>
            </a:r>
            <a:r>
              <a:rPr lang="en-US" b="1" dirty="0" smtClean="0"/>
              <a:t>logging</a:t>
            </a:r>
            <a:r>
              <a:rPr lang="en-US" dirty="0" smtClean="0"/>
              <a:t>, or </a:t>
            </a:r>
            <a:r>
              <a:rPr lang="en-US" b="1" dirty="0" smtClean="0"/>
              <a:t>transactions</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0390"/>
            <a:ext cx="8229600" cy="796908"/>
          </a:xfrm>
        </p:spPr>
        <p:txBody>
          <a:bodyPr anchor="t">
            <a:normAutofit fontScale="90000"/>
          </a:bodyPr>
          <a:lstStyle/>
          <a:p>
            <a:pPr algn="ctr"/>
            <a:r>
              <a:rPr lang="ne-NP" b="1" dirty="0" smtClean="0"/>
              <a:t>Adapter Patten : </a:t>
            </a:r>
            <a:r>
              <a:rPr lang="en-US" sz="2800" b="1" dirty="0" smtClean="0"/>
              <a:t>Benefits</a:t>
            </a:r>
            <a:r>
              <a:rPr lang="ne-NP" sz="2800" b="1" dirty="0" smtClean="0"/>
              <a:t> &amp; </a:t>
            </a:r>
            <a:r>
              <a:rPr lang="en-US" sz="2700" b="1" dirty="0" smtClean="0"/>
              <a:t>When to Use</a:t>
            </a:r>
            <a:r>
              <a:rPr lang="en-US" sz="2800" dirty="0" smtClean="0"/>
              <a:t/>
            </a:r>
            <a:br>
              <a:rPr lang="en-US" sz="2800" dirty="0" smtClean="0"/>
            </a:br>
            <a:r>
              <a:rPr lang="ne-NP" sz="2800" b="1" dirty="0" smtClean="0"/>
              <a:t>  </a:t>
            </a:r>
            <a:endParaRPr lang="en-US" sz="2800" b="1" dirty="0"/>
          </a:p>
        </p:txBody>
      </p:sp>
      <p:sp>
        <p:nvSpPr>
          <p:cNvPr id="3" name="Content Placeholder 2"/>
          <p:cNvSpPr>
            <a:spLocks noGrp="1"/>
          </p:cNvSpPr>
          <p:nvPr>
            <p:ph idx="1"/>
          </p:nvPr>
        </p:nvSpPr>
        <p:spPr>
          <a:xfrm>
            <a:off x="285720" y="1285860"/>
            <a:ext cx="8643998" cy="5357850"/>
          </a:xfrm>
        </p:spPr>
        <p:txBody>
          <a:bodyPr>
            <a:normAutofit fontScale="85000" lnSpcReduction="10000"/>
          </a:bodyPr>
          <a:lstStyle/>
          <a:p>
            <a:pPr>
              <a:buNone/>
            </a:pPr>
            <a:r>
              <a:rPr lang="ne-NP" b="1" dirty="0" smtClean="0"/>
              <a:t>Benefits :</a:t>
            </a:r>
            <a:endParaRPr lang="en-US" b="1" dirty="0"/>
          </a:p>
          <a:p>
            <a:pPr>
              <a:buNone/>
            </a:pPr>
            <a:r>
              <a:rPr lang="en-US" dirty="0"/>
              <a:t>■ Allows two or </a:t>
            </a:r>
            <a:r>
              <a:rPr lang="en-US" b="1" dirty="0"/>
              <a:t>more incompatible objects </a:t>
            </a:r>
            <a:r>
              <a:rPr lang="en-US" dirty="0"/>
              <a:t>to communicate </a:t>
            </a:r>
            <a:r>
              <a:rPr lang="en-US" dirty="0" smtClean="0"/>
              <a:t>and</a:t>
            </a:r>
            <a:r>
              <a:rPr lang="ne-NP" dirty="0" smtClean="0"/>
              <a:t> </a:t>
            </a:r>
            <a:r>
              <a:rPr lang="en-US" dirty="0" smtClean="0"/>
              <a:t>interact</a:t>
            </a:r>
            <a:endParaRPr lang="en-US" dirty="0"/>
          </a:p>
          <a:p>
            <a:pPr>
              <a:buNone/>
            </a:pPr>
            <a:r>
              <a:rPr lang="en-US" dirty="0"/>
              <a:t>■ Improves </a:t>
            </a:r>
            <a:r>
              <a:rPr lang="en-US" b="1" dirty="0" smtClean="0"/>
              <a:t>reusability </a:t>
            </a:r>
            <a:r>
              <a:rPr lang="en-US" b="1" dirty="0"/>
              <a:t>of older </a:t>
            </a:r>
            <a:r>
              <a:rPr lang="en-US" b="1" dirty="0" smtClean="0"/>
              <a:t>functionality</a:t>
            </a:r>
            <a:endParaRPr lang="ne-NP" b="1" dirty="0" smtClean="0"/>
          </a:p>
          <a:p>
            <a:pPr>
              <a:buNone/>
            </a:pPr>
            <a:endParaRPr lang="ne-NP" dirty="0"/>
          </a:p>
          <a:p>
            <a:pPr>
              <a:buNone/>
            </a:pPr>
            <a:r>
              <a:rPr lang="ne-NP" b="1" dirty="0" smtClean="0"/>
              <a:t>When to Use  :</a:t>
            </a:r>
          </a:p>
          <a:p>
            <a:pPr>
              <a:buNone/>
            </a:pPr>
            <a:r>
              <a:rPr lang="en-US" dirty="0" smtClean="0"/>
              <a:t>■ </a:t>
            </a:r>
            <a:r>
              <a:rPr lang="en-US" dirty="0"/>
              <a:t>You want to use an existing class, and its </a:t>
            </a:r>
            <a:r>
              <a:rPr lang="en-US" b="1" dirty="0"/>
              <a:t>interface </a:t>
            </a:r>
            <a:r>
              <a:rPr lang="ne-NP" b="1" dirty="0" smtClean="0"/>
              <a:t> </a:t>
            </a:r>
            <a:r>
              <a:rPr lang="en-US" b="1" dirty="0" smtClean="0"/>
              <a:t>does </a:t>
            </a:r>
            <a:r>
              <a:rPr lang="en-US" b="1" dirty="0"/>
              <a:t>not </a:t>
            </a:r>
            <a:r>
              <a:rPr lang="en-US" b="1" dirty="0" smtClean="0"/>
              <a:t>match</a:t>
            </a:r>
            <a:r>
              <a:rPr lang="ne-NP" b="1" dirty="0" smtClean="0"/>
              <a:t> </a:t>
            </a:r>
            <a:r>
              <a:rPr lang="en-US" dirty="0" smtClean="0"/>
              <a:t>the </a:t>
            </a:r>
            <a:r>
              <a:rPr lang="en-US" dirty="0"/>
              <a:t>interface you need</a:t>
            </a:r>
            <a:r>
              <a:rPr lang="en-US" dirty="0" smtClean="0"/>
              <a:t>.</a:t>
            </a:r>
            <a:endParaRPr lang="ne-NP" dirty="0" smtClean="0"/>
          </a:p>
          <a:p>
            <a:pPr>
              <a:buNone/>
            </a:pPr>
            <a:endParaRPr lang="en-US" dirty="0"/>
          </a:p>
          <a:p>
            <a:pPr>
              <a:buNone/>
            </a:pPr>
            <a:r>
              <a:rPr lang="en-US" dirty="0"/>
              <a:t>■ You want to create a reusable class that </a:t>
            </a:r>
            <a:r>
              <a:rPr lang="en-US" b="1" dirty="0"/>
              <a:t>cooperates with unrelated</a:t>
            </a:r>
          </a:p>
          <a:p>
            <a:pPr>
              <a:buNone/>
            </a:pPr>
            <a:r>
              <a:rPr lang="en-US" b="1" dirty="0"/>
              <a:t>or unforeseen classes</a:t>
            </a:r>
            <a:r>
              <a:rPr lang="en-US" dirty="0"/>
              <a:t>—that is, classes that don’t necessarily have</a:t>
            </a:r>
          </a:p>
          <a:p>
            <a:pPr>
              <a:buNone/>
            </a:pPr>
            <a:r>
              <a:rPr lang="en-US" dirty="0"/>
              <a:t>compatible interfaces</a:t>
            </a:r>
            <a:r>
              <a:rPr lang="en-US" dirty="0" smtClean="0"/>
              <a:t>.</a:t>
            </a:r>
            <a:endParaRPr lang="ne-NP" dirty="0" smtClean="0"/>
          </a:p>
          <a:p>
            <a:pPr>
              <a:buNone/>
            </a:pPr>
            <a:endParaRPr lang="en-US" dirty="0"/>
          </a:p>
          <a:p>
            <a:pPr>
              <a:buNone/>
            </a:pPr>
            <a:r>
              <a:rPr lang="en-US" dirty="0"/>
              <a:t>■ Interface translation among multiple sources must occur.</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38962"/>
          </a:xfrm>
        </p:spPr>
        <p:txBody>
          <a:bodyPr>
            <a:normAutofit/>
          </a:bodyPr>
          <a:lstStyle/>
          <a:p>
            <a:pPr algn="ctr"/>
            <a:r>
              <a:rPr lang="ne-NP" b="1" dirty="0" smtClean="0"/>
              <a:t>3. </a:t>
            </a:r>
            <a:r>
              <a:rPr lang="en-US" b="1" dirty="0" smtClean="0"/>
              <a:t>Interpreter Pattern</a:t>
            </a:r>
          </a:p>
        </p:txBody>
      </p:sp>
      <p:sp>
        <p:nvSpPr>
          <p:cNvPr id="3" name="Content Placeholder 2"/>
          <p:cNvSpPr>
            <a:spLocks noGrp="1"/>
          </p:cNvSpPr>
          <p:nvPr>
            <p:ph idx="1"/>
          </p:nvPr>
        </p:nvSpPr>
        <p:spPr/>
        <p:txBody>
          <a:bodyPr>
            <a:normAutofit/>
          </a:bodyPr>
          <a:lstStyle/>
          <a:p>
            <a:r>
              <a:rPr lang="en-US" dirty="0" smtClean="0"/>
              <a:t>The Interpreter pattern interprets a language to define a </a:t>
            </a:r>
            <a:r>
              <a:rPr lang="en-US" b="1" i="1" dirty="0" smtClean="0"/>
              <a:t>representation</a:t>
            </a:r>
            <a:r>
              <a:rPr lang="ne-NP" b="1" i="1" dirty="0" smtClean="0"/>
              <a:t> </a:t>
            </a:r>
            <a:r>
              <a:rPr lang="en-US" b="1" i="1" dirty="0" smtClean="0"/>
              <a:t>for its grammar </a:t>
            </a:r>
            <a:r>
              <a:rPr lang="en-US" dirty="0" smtClean="0"/>
              <a:t>along with an interpreter that uses the </a:t>
            </a:r>
            <a:r>
              <a:rPr lang="en-US" b="1" i="1" dirty="0" smtClean="0"/>
              <a:t>representation</a:t>
            </a:r>
            <a:r>
              <a:rPr lang="ne-NP" b="1" i="1" dirty="0" smtClean="0"/>
              <a:t> </a:t>
            </a:r>
            <a:r>
              <a:rPr lang="en-US" b="1" i="1" dirty="0" smtClean="0"/>
              <a:t>to interpret sentences</a:t>
            </a:r>
            <a:r>
              <a:rPr lang="en-US" dirty="0" smtClean="0"/>
              <a:t> in the language.</a:t>
            </a:r>
            <a:endParaRPr lang="ne-NP" dirty="0" smtClean="0"/>
          </a:p>
          <a:p>
            <a:endParaRPr lang="ne-NP" dirty="0" smtClean="0"/>
          </a:p>
          <a:p>
            <a:r>
              <a:rPr lang="en-US" dirty="0" smtClean="0"/>
              <a:t>Map</a:t>
            </a:r>
            <a:r>
              <a:rPr lang="ne-NP" dirty="0" smtClean="0"/>
              <a:t> </a:t>
            </a:r>
            <a:r>
              <a:rPr lang="en-US" dirty="0" smtClean="0"/>
              <a:t> a domain to a </a:t>
            </a:r>
            <a:r>
              <a:rPr lang="en-US" b="1" i="1" dirty="0" smtClean="0"/>
              <a:t>language</a:t>
            </a:r>
            <a:r>
              <a:rPr lang="en-US" dirty="0" smtClean="0"/>
              <a:t>, the language to a </a:t>
            </a:r>
            <a:r>
              <a:rPr lang="en-US" b="1" i="1" dirty="0" smtClean="0"/>
              <a:t>grammar</a:t>
            </a:r>
            <a:r>
              <a:rPr lang="en-US" dirty="0" smtClean="0"/>
              <a:t>, and the grammar to a </a:t>
            </a:r>
            <a:r>
              <a:rPr lang="en-US" b="1" i="1" dirty="0" smtClean="0"/>
              <a:t>hierarchical object-oriented design</a:t>
            </a:r>
            <a:r>
              <a:rPr lang="ne-NP" b="1" i="1" dirty="0" smtClean="0"/>
              <a:t>.</a:t>
            </a:r>
            <a:endParaRPr lang="en-US" b="1" i="1"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242" y="346076"/>
            <a:ext cx="8229600" cy="1011222"/>
          </a:xfrm>
        </p:spPr>
        <p:txBody>
          <a:bodyPr/>
          <a:lstStyle/>
          <a:p>
            <a:pPr algn="ctr"/>
            <a:r>
              <a:rPr lang="en-US" b="1" dirty="0" smtClean="0"/>
              <a:t>Interpreter Pattern</a:t>
            </a:r>
            <a:r>
              <a:rPr lang="ne-NP" b="1" dirty="0" smtClean="0"/>
              <a:t> : </a:t>
            </a:r>
            <a:r>
              <a:rPr lang="ne-NP" sz="4000" b="1" dirty="0" smtClean="0"/>
              <a:t>Diagram</a:t>
            </a:r>
            <a:endParaRPr lang="en-US" sz="4000" dirty="0"/>
          </a:p>
        </p:txBody>
      </p:sp>
      <p:pic>
        <p:nvPicPr>
          <p:cNvPr id="6" name="Content Placeholder 5"/>
          <p:cNvPicPr>
            <a:picLocks noGrp="1" noChangeAspect="1" noChangeArrowheads="1"/>
          </p:cNvPicPr>
          <p:nvPr>
            <p:ph idx="1"/>
          </p:nvPr>
        </p:nvPicPr>
        <p:blipFill>
          <a:blip r:embed="rId2" cstate="print"/>
          <a:srcRect/>
          <a:stretch>
            <a:fillRect/>
          </a:stretch>
        </p:blipFill>
        <p:spPr bwMode="auto">
          <a:xfrm>
            <a:off x="592876" y="1571612"/>
            <a:ext cx="7908214" cy="5072098"/>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e-NP" b="1" dirty="0" smtClean="0"/>
              <a:t>Interpreter Pattern </a:t>
            </a:r>
            <a:r>
              <a:rPr lang="ne-NP" dirty="0" smtClean="0"/>
              <a:t>: </a:t>
            </a:r>
            <a:r>
              <a:rPr lang="ne-NP" sz="2700" b="1" dirty="0" smtClean="0"/>
              <a:t>Benefits &amp; When to Use</a:t>
            </a:r>
            <a:endParaRPr lang="en-US" sz="2700" b="1" dirty="0"/>
          </a:p>
        </p:txBody>
      </p:sp>
      <p:sp>
        <p:nvSpPr>
          <p:cNvPr id="3" name="Content Placeholder 2"/>
          <p:cNvSpPr>
            <a:spLocks noGrp="1"/>
          </p:cNvSpPr>
          <p:nvPr>
            <p:ph idx="1"/>
          </p:nvPr>
        </p:nvSpPr>
        <p:spPr/>
        <p:txBody>
          <a:bodyPr>
            <a:normAutofit/>
          </a:bodyPr>
          <a:lstStyle/>
          <a:p>
            <a:pPr>
              <a:buNone/>
            </a:pPr>
            <a:r>
              <a:rPr lang="en-US" sz="2000" b="1" dirty="0" smtClean="0"/>
              <a:t>The following lists the benefits of using the Interpreter pattern:</a:t>
            </a:r>
          </a:p>
          <a:p>
            <a:pPr>
              <a:buNone/>
            </a:pPr>
            <a:r>
              <a:rPr lang="en-US" dirty="0" smtClean="0"/>
              <a:t>■ It’s easy to change and extend the grammar.</a:t>
            </a:r>
          </a:p>
          <a:p>
            <a:pPr>
              <a:buNone/>
            </a:pPr>
            <a:r>
              <a:rPr lang="en-US" dirty="0" smtClean="0"/>
              <a:t>■ Implementing the grammar is easy.</a:t>
            </a:r>
          </a:p>
          <a:p>
            <a:pPr>
              <a:buNone/>
            </a:pPr>
            <a:endParaRPr lang="ne-NP" dirty="0" smtClean="0"/>
          </a:p>
          <a:p>
            <a:pPr>
              <a:buNone/>
            </a:pPr>
            <a:r>
              <a:rPr lang="en-US" sz="2000" b="1" dirty="0" smtClean="0"/>
              <a:t>You should use the Interpreter pattern when:</a:t>
            </a:r>
          </a:p>
          <a:p>
            <a:pPr>
              <a:buNone/>
            </a:pPr>
            <a:r>
              <a:rPr lang="en-US" dirty="0" smtClean="0"/>
              <a:t>■ The grammar of the language is simple.</a:t>
            </a:r>
          </a:p>
          <a:p>
            <a:pPr>
              <a:buNone/>
            </a:pPr>
            <a:r>
              <a:rPr lang="en-US" dirty="0" smtClean="0"/>
              <a:t>■ Efficiency is not a critical concern.</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p:spPr>
        <p:txBody>
          <a:bodyPr>
            <a:normAutofit fontScale="90000"/>
          </a:bodyPr>
          <a:lstStyle/>
          <a:p>
            <a:pPr algn="ctr"/>
            <a:r>
              <a:rPr lang="ne-NP" b="1" dirty="0" smtClean="0"/>
              <a:t>4. </a:t>
            </a:r>
            <a:r>
              <a:rPr lang="en-US" b="1" dirty="0" smtClean="0"/>
              <a:t>Iterator Pattern</a:t>
            </a:r>
            <a:endParaRPr lang="en-US" sz="2700" b="1" dirty="0"/>
          </a:p>
        </p:txBody>
      </p:sp>
      <p:sp>
        <p:nvSpPr>
          <p:cNvPr id="3" name="Content Placeholder 2"/>
          <p:cNvSpPr>
            <a:spLocks noGrp="1"/>
          </p:cNvSpPr>
          <p:nvPr>
            <p:ph idx="1"/>
          </p:nvPr>
        </p:nvSpPr>
        <p:spPr/>
        <p:txBody>
          <a:bodyPr>
            <a:normAutofit fontScale="85000" lnSpcReduction="20000"/>
          </a:bodyPr>
          <a:lstStyle/>
          <a:p>
            <a:r>
              <a:rPr lang="en-US" sz="2800" dirty="0" smtClean="0"/>
              <a:t>The Iterator </a:t>
            </a:r>
            <a:r>
              <a:rPr lang="ne-NP" sz="2800" dirty="0" smtClean="0"/>
              <a:t> </a:t>
            </a:r>
            <a:r>
              <a:rPr lang="en-US" sz="2800" dirty="0" smtClean="0"/>
              <a:t>pattern provides a consistent way to </a:t>
            </a:r>
            <a:r>
              <a:rPr lang="en-US" sz="2800" b="1" i="1" dirty="0" smtClean="0"/>
              <a:t>sequentially access</a:t>
            </a:r>
            <a:r>
              <a:rPr lang="ne-NP" sz="2800" b="1" i="1" dirty="0" smtClean="0"/>
              <a:t> </a:t>
            </a:r>
            <a:r>
              <a:rPr lang="en-US" sz="2800" b="1" i="1" dirty="0" smtClean="0"/>
              <a:t>items in a collection </a:t>
            </a:r>
            <a:r>
              <a:rPr lang="en-US" sz="2800" dirty="0" smtClean="0"/>
              <a:t>that is independent of and separate from the underlying</a:t>
            </a:r>
            <a:r>
              <a:rPr lang="ne-NP" sz="2800" dirty="0" smtClean="0"/>
              <a:t> </a:t>
            </a:r>
            <a:r>
              <a:rPr lang="en-US" sz="2800" dirty="0" smtClean="0"/>
              <a:t>collection.</a:t>
            </a:r>
            <a:endParaRPr lang="ne-NP" sz="2800" dirty="0" smtClean="0"/>
          </a:p>
          <a:p>
            <a:endParaRPr lang="ne-NP" sz="2800" dirty="0" smtClean="0"/>
          </a:p>
          <a:p>
            <a:r>
              <a:rPr lang="ne-NP" sz="2800" dirty="0" smtClean="0"/>
              <a:t>Take </a:t>
            </a:r>
            <a:r>
              <a:rPr lang="en-US" sz="2800" dirty="0" smtClean="0"/>
              <a:t>the responsibility of </a:t>
            </a:r>
            <a:r>
              <a:rPr lang="en-US" sz="2800" b="1" i="1" dirty="0" smtClean="0"/>
              <a:t>accessing</a:t>
            </a:r>
            <a:r>
              <a:rPr lang="en-US" sz="2800" dirty="0" smtClean="0"/>
              <a:t> and </a:t>
            </a:r>
            <a:r>
              <a:rPr lang="en-US" sz="2800" b="1" i="1" dirty="0" smtClean="0"/>
              <a:t>passing</a:t>
            </a:r>
            <a:r>
              <a:rPr lang="en-US" sz="2800" dirty="0" smtClean="0"/>
              <a:t> trough the objects of the collection and </a:t>
            </a:r>
            <a:r>
              <a:rPr lang="en-US" sz="2800" b="1" i="1" dirty="0" smtClean="0"/>
              <a:t>put it in the iterator object. </a:t>
            </a:r>
            <a:endParaRPr lang="ne-NP" sz="2800" b="1" i="1" dirty="0" smtClean="0"/>
          </a:p>
          <a:p>
            <a:endParaRPr lang="ne-NP" sz="2800" dirty="0" smtClean="0"/>
          </a:p>
          <a:p>
            <a:r>
              <a:rPr lang="en-US" sz="2800" dirty="0" smtClean="0"/>
              <a:t>The iterator </a:t>
            </a:r>
            <a:r>
              <a:rPr lang="ne-NP" sz="2800" dirty="0" smtClean="0"/>
              <a:t> </a:t>
            </a:r>
            <a:r>
              <a:rPr lang="en-US" sz="2800" dirty="0" smtClean="0"/>
              <a:t>object will maintain the </a:t>
            </a:r>
            <a:r>
              <a:rPr lang="en-US" sz="2800" b="1" i="1" dirty="0" smtClean="0"/>
              <a:t>state of the iteration</a:t>
            </a:r>
            <a:r>
              <a:rPr lang="en-US" sz="2800" dirty="0" smtClean="0"/>
              <a:t>, </a:t>
            </a:r>
            <a:r>
              <a:rPr lang="en-US" sz="2800" b="1" i="1" dirty="0" smtClean="0"/>
              <a:t>keeping track of the current item </a:t>
            </a:r>
            <a:r>
              <a:rPr lang="en-US" sz="2800" dirty="0" smtClean="0"/>
              <a:t>and having a way of </a:t>
            </a:r>
            <a:r>
              <a:rPr lang="en-US" sz="2800" b="1" i="1" dirty="0" smtClean="0"/>
              <a:t>identifying what elements are next </a:t>
            </a:r>
            <a:r>
              <a:rPr lang="en-US" sz="2800" dirty="0" smtClean="0"/>
              <a:t>to be iterated.</a:t>
            </a:r>
            <a:endParaRPr lang="ne-NP" sz="2800" dirty="0" smtClean="0"/>
          </a:p>
          <a:p>
            <a:endParaRPr lang="ne-NP" sz="2800" dirty="0" smtClean="0"/>
          </a:p>
          <a:p>
            <a:endParaRPr lang="en-US" sz="28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00042"/>
            <a:ext cx="8258204" cy="775542"/>
          </a:xfrm>
        </p:spPr>
        <p:txBody>
          <a:bodyPr>
            <a:normAutofit fontScale="90000"/>
          </a:bodyPr>
          <a:lstStyle/>
          <a:p>
            <a:pPr algn="ctr"/>
            <a:r>
              <a:rPr lang="en-US" b="1" dirty="0" smtClean="0"/>
              <a:t>Iterator Pattern</a:t>
            </a:r>
            <a:r>
              <a:rPr lang="ne-NP" b="1" dirty="0" smtClean="0"/>
              <a:t> </a:t>
            </a:r>
            <a:r>
              <a:rPr lang="ne-NP" dirty="0" smtClean="0"/>
              <a:t>: </a:t>
            </a:r>
            <a:r>
              <a:rPr lang="ne-NP" sz="2700" b="1" dirty="0" smtClean="0"/>
              <a:t>Diagram</a:t>
            </a:r>
            <a:endParaRPr lang="en-US" sz="2700" b="1"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428596" y="1357299"/>
            <a:ext cx="8215370" cy="535785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8229600" cy="918418"/>
          </a:xfrm>
        </p:spPr>
        <p:txBody>
          <a:bodyPr>
            <a:normAutofit fontScale="90000"/>
          </a:bodyPr>
          <a:lstStyle/>
          <a:p>
            <a:pPr algn="ctr"/>
            <a:r>
              <a:rPr lang="en-US" b="1" dirty="0" smtClean="0"/>
              <a:t>Iterator Pattern</a:t>
            </a:r>
            <a:r>
              <a:rPr lang="ne-NP" b="1" dirty="0" smtClean="0"/>
              <a:t> </a:t>
            </a:r>
            <a:r>
              <a:rPr lang="ne-NP" dirty="0" smtClean="0"/>
              <a:t>: </a:t>
            </a:r>
            <a:r>
              <a:rPr lang="ne-NP" sz="2700" b="1" dirty="0" smtClean="0"/>
              <a:t>Benefits &amp; When to Use</a:t>
            </a:r>
            <a:endParaRPr lang="en-US" sz="2700" b="1" dirty="0"/>
          </a:p>
        </p:txBody>
      </p:sp>
      <p:sp>
        <p:nvSpPr>
          <p:cNvPr id="3" name="Content Placeholder 2"/>
          <p:cNvSpPr>
            <a:spLocks noGrp="1"/>
          </p:cNvSpPr>
          <p:nvPr>
            <p:ph idx="1"/>
          </p:nvPr>
        </p:nvSpPr>
        <p:spPr>
          <a:xfrm>
            <a:off x="457200" y="1428736"/>
            <a:ext cx="8229600" cy="4895864"/>
          </a:xfrm>
        </p:spPr>
        <p:txBody>
          <a:bodyPr>
            <a:normAutofit lnSpcReduction="10000"/>
          </a:bodyPr>
          <a:lstStyle/>
          <a:p>
            <a:pPr>
              <a:buNone/>
            </a:pPr>
            <a:endParaRPr lang="ne-NP" sz="2000" dirty="0" smtClean="0"/>
          </a:p>
          <a:p>
            <a:pPr>
              <a:buNone/>
            </a:pPr>
            <a:r>
              <a:rPr lang="en-US" sz="2200" b="1" dirty="0" smtClean="0"/>
              <a:t>The following lists the benefits of using the Iterator pattern:</a:t>
            </a:r>
          </a:p>
          <a:p>
            <a:pPr>
              <a:buNone/>
            </a:pPr>
            <a:r>
              <a:rPr lang="en-US" sz="3400" dirty="0" smtClean="0"/>
              <a:t>■ </a:t>
            </a:r>
            <a:r>
              <a:rPr lang="en-US" dirty="0" smtClean="0"/>
              <a:t>Supports variations in the traversal of a collection</a:t>
            </a:r>
          </a:p>
          <a:p>
            <a:pPr>
              <a:buNone/>
            </a:pPr>
            <a:r>
              <a:rPr lang="en-US" dirty="0" smtClean="0"/>
              <a:t>■ Simplifies the interface of the collection</a:t>
            </a:r>
            <a:endParaRPr lang="ne-NP" dirty="0" smtClean="0"/>
          </a:p>
          <a:p>
            <a:pPr>
              <a:buNone/>
            </a:pPr>
            <a:endParaRPr lang="ne-NP" sz="3400" b="1" dirty="0" smtClean="0"/>
          </a:p>
          <a:p>
            <a:pPr>
              <a:buNone/>
            </a:pPr>
            <a:r>
              <a:rPr lang="en-US" sz="2000" b="1" dirty="0" smtClean="0"/>
              <a:t>You should use the Iterator pattern to:</a:t>
            </a:r>
          </a:p>
          <a:p>
            <a:pPr>
              <a:buNone/>
            </a:pPr>
            <a:r>
              <a:rPr lang="en-US" dirty="0" smtClean="0"/>
              <a:t>■ Access collection object’s contents without exposing its internal</a:t>
            </a:r>
            <a:r>
              <a:rPr lang="ne-NP" dirty="0" smtClean="0"/>
              <a:t> </a:t>
            </a:r>
            <a:r>
              <a:rPr lang="en-US" dirty="0" smtClean="0"/>
              <a:t>representation</a:t>
            </a:r>
          </a:p>
          <a:p>
            <a:pPr>
              <a:buNone/>
            </a:pPr>
            <a:r>
              <a:rPr lang="en-US" dirty="0" smtClean="0"/>
              <a:t>■ Support multiple traversals of objects in a collection</a:t>
            </a:r>
          </a:p>
          <a:p>
            <a:pPr>
              <a:buNone/>
            </a:pPr>
            <a:r>
              <a:rPr lang="en-US" dirty="0" smtClean="0"/>
              <a:t>■ Provide a uniform interface for traversing different structures in a</a:t>
            </a:r>
            <a:r>
              <a:rPr lang="ne-NP" dirty="0" smtClean="0"/>
              <a:t> </a:t>
            </a:r>
            <a:r>
              <a:rPr lang="en-US" dirty="0" smtClean="0"/>
              <a:t>collection</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1828"/>
            <a:ext cx="8229600" cy="796908"/>
          </a:xfrm>
        </p:spPr>
        <p:txBody>
          <a:bodyPr anchor="t">
            <a:normAutofit fontScale="90000"/>
          </a:bodyPr>
          <a:lstStyle/>
          <a:p>
            <a:pPr algn="ctr"/>
            <a:r>
              <a:rPr lang="en-US" b="1" dirty="0" smtClean="0"/>
              <a:t>Mediator Pattern</a:t>
            </a:r>
            <a:br>
              <a:rPr lang="en-US" b="1" dirty="0" smtClean="0"/>
            </a:br>
            <a:endParaRPr lang="en-US" b="1" dirty="0"/>
          </a:p>
        </p:txBody>
      </p:sp>
      <p:sp>
        <p:nvSpPr>
          <p:cNvPr id="3" name="Content Placeholder 2"/>
          <p:cNvSpPr>
            <a:spLocks noGrp="1"/>
          </p:cNvSpPr>
          <p:nvPr>
            <p:ph idx="1"/>
          </p:nvPr>
        </p:nvSpPr>
        <p:spPr>
          <a:xfrm>
            <a:off x="457200" y="1600200"/>
            <a:ext cx="8472518" cy="4525963"/>
          </a:xfrm>
        </p:spPr>
        <p:txBody>
          <a:bodyPr>
            <a:normAutofit/>
          </a:bodyPr>
          <a:lstStyle/>
          <a:p>
            <a:r>
              <a:rPr lang="en-US" dirty="0" smtClean="0"/>
              <a:t>The Mediator pattern simplifies communication among objects in a</a:t>
            </a:r>
            <a:r>
              <a:rPr lang="ne-NP" dirty="0" smtClean="0"/>
              <a:t> </a:t>
            </a:r>
            <a:r>
              <a:rPr lang="en-US" dirty="0" smtClean="0"/>
              <a:t>system by</a:t>
            </a:r>
            <a:r>
              <a:rPr lang="en-US" b="1" i="1" dirty="0" smtClean="0"/>
              <a:t> introducing a single object</a:t>
            </a:r>
            <a:r>
              <a:rPr lang="en-US" dirty="0" smtClean="0"/>
              <a:t> that manages</a:t>
            </a:r>
            <a:r>
              <a:rPr lang="en-US" b="1" i="1" dirty="0" smtClean="0"/>
              <a:t> message distribution</a:t>
            </a:r>
            <a:r>
              <a:rPr lang="ne-NP" dirty="0" smtClean="0"/>
              <a:t> </a:t>
            </a:r>
            <a:r>
              <a:rPr lang="en-US" dirty="0" smtClean="0"/>
              <a:t>among other objects. </a:t>
            </a:r>
            <a:endParaRPr lang="ne-NP" dirty="0" smtClean="0"/>
          </a:p>
          <a:p>
            <a:endParaRPr lang="ne-NP" dirty="0" smtClean="0"/>
          </a:p>
          <a:p>
            <a:r>
              <a:rPr lang="en-US" dirty="0" smtClean="0"/>
              <a:t>The Mediator pattern </a:t>
            </a:r>
            <a:r>
              <a:rPr lang="en-US" b="1" i="1" dirty="0" smtClean="0"/>
              <a:t>promotes loose coupling by</a:t>
            </a:r>
            <a:r>
              <a:rPr lang="ne-NP" b="1" i="1" dirty="0" smtClean="0"/>
              <a:t> </a:t>
            </a:r>
            <a:r>
              <a:rPr lang="en-US" b="1" i="1" dirty="0" smtClean="0"/>
              <a:t>keeping objects from referring to each other explicitly</a:t>
            </a:r>
            <a:r>
              <a:rPr lang="en-US" dirty="0" smtClean="0"/>
              <a:t>, and it lets you</a:t>
            </a:r>
            <a:r>
              <a:rPr lang="ne-NP" dirty="0" smtClean="0"/>
              <a:t> </a:t>
            </a:r>
            <a:r>
              <a:rPr lang="en-US" dirty="0" smtClean="0"/>
              <a:t>vary their interaction independently.</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804" y="500042"/>
            <a:ext cx="8229600" cy="714372"/>
          </a:xfrm>
        </p:spPr>
        <p:txBody>
          <a:bodyPr>
            <a:normAutofit/>
          </a:bodyPr>
          <a:lstStyle/>
          <a:p>
            <a:pPr algn="ctr"/>
            <a:r>
              <a:rPr lang="ne-NP" sz="4000" b="1" dirty="0" smtClean="0"/>
              <a:t>Mediator Pattern : Diagram</a:t>
            </a:r>
            <a:endParaRPr lang="en-US" sz="4000" b="1" dirty="0"/>
          </a:p>
        </p:txBody>
      </p:sp>
      <p:pic>
        <p:nvPicPr>
          <p:cNvPr id="2051" name="Picture 3"/>
          <p:cNvPicPr>
            <a:picLocks noGrp="1" noChangeAspect="1" noChangeArrowheads="1"/>
          </p:cNvPicPr>
          <p:nvPr>
            <p:ph idx="1"/>
          </p:nvPr>
        </p:nvPicPr>
        <p:blipFill>
          <a:blip r:embed="rId2" cstate="print"/>
          <a:srcRect/>
          <a:stretch>
            <a:fillRect/>
          </a:stretch>
        </p:blipFill>
        <p:spPr bwMode="auto">
          <a:xfrm>
            <a:off x="642910" y="1500174"/>
            <a:ext cx="7429552" cy="5225998"/>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804" y="500042"/>
            <a:ext cx="8229600" cy="714372"/>
          </a:xfrm>
        </p:spPr>
        <p:txBody>
          <a:bodyPr>
            <a:normAutofit/>
          </a:bodyPr>
          <a:lstStyle/>
          <a:p>
            <a:pPr algn="ctr"/>
            <a:r>
              <a:rPr lang="ne-NP" sz="4000" b="1" dirty="0" smtClean="0"/>
              <a:t>Mediator Pattern : </a:t>
            </a:r>
            <a:r>
              <a:rPr lang="ne-NP" sz="2400" b="1" dirty="0" smtClean="0"/>
              <a:t>Participants</a:t>
            </a:r>
            <a:endParaRPr lang="en-US" sz="2400" b="1" dirty="0"/>
          </a:p>
        </p:txBody>
      </p:sp>
      <p:sp>
        <p:nvSpPr>
          <p:cNvPr id="4" name="Content Placeholder 3"/>
          <p:cNvSpPr>
            <a:spLocks noGrp="1"/>
          </p:cNvSpPr>
          <p:nvPr>
            <p:ph idx="1"/>
          </p:nvPr>
        </p:nvSpPr>
        <p:spPr>
          <a:xfrm>
            <a:off x="457200" y="1571612"/>
            <a:ext cx="8229600" cy="4752988"/>
          </a:xfrm>
        </p:spPr>
        <p:txBody>
          <a:bodyPr>
            <a:normAutofit fontScale="92500" lnSpcReduction="10000"/>
          </a:bodyPr>
          <a:lstStyle/>
          <a:p>
            <a:r>
              <a:rPr lang="en-US" b="1" dirty="0" smtClean="0"/>
              <a:t>Mediator</a:t>
            </a:r>
            <a:r>
              <a:rPr lang="en-US" dirty="0" smtClean="0"/>
              <a:t> - defines an interface for communicating with </a:t>
            </a:r>
            <a:r>
              <a:rPr lang="en-US" b="1" i="1" dirty="0" smtClean="0"/>
              <a:t>Colleague</a:t>
            </a:r>
            <a:r>
              <a:rPr lang="en-US" dirty="0" smtClean="0"/>
              <a:t> objects. </a:t>
            </a:r>
            <a:endParaRPr lang="ne-NP" dirty="0" smtClean="0"/>
          </a:p>
          <a:p>
            <a:endParaRPr lang="ne-NP" b="1" dirty="0" smtClean="0"/>
          </a:p>
          <a:p>
            <a:r>
              <a:rPr lang="en-US" b="1" dirty="0" smtClean="0"/>
              <a:t>ConcreteMediator</a:t>
            </a:r>
            <a:r>
              <a:rPr lang="en-US" dirty="0" smtClean="0"/>
              <a:t> – </a:t>
            </a:r>
            <a:endParaRPr lang="ne-NP" dirty="0" smtClean="0"/>
          </a:p>
          <a:p>
            <a:pPr lvl="1"/>
            <a:r>
              <a:rPr lang="en-US" dirty="0" smtClean="0"/>
              <a:t>knows the colleague classes and </a:t>
            </a:r>
            <a:r>
              <a:rPr lang="en-US" b="1" i="1" dirty="0" smtClean="0"/>
              <a:t>keep a reference </a:t>
            </a:r>
            <a:r>
              <a:rPr lang="en-US" dirty="0" smtClean="0"/>
              <a:t>to the colleague objects. </a:t>
            </a:r>
            <a:endParaRPr lang="ne-NP" dirty="0" smtClean="0"/>
          </a:p>
          <a:p>
            <a:pPr lvl="1"/>
            <a:r>
              <a:rPr lang="en-US" dirty="0" smtClean="0"/>
              <a:t>implements the </a:t>
            </a:r>
            <a:r>
              <a:rPr lang="en-US" b="1" i="1" dirty="0" smtClean="0"/>
              <a:t>communication</a:t>
            </a:r>
            <a:r>
              <a:rPr lang="en-US" dirty="0" smtClean="0"/>
              <a:t> and transfer the </a:t>
            </a:r>
            <a:r>
              <a:rPr lang="en-US" b="1" i="1" dirty="0" smtClean="0"/>
              <a:t>messages</a:t>
            </a:r>
            <a:r>
              <a:rPr lang="en-US" dirty="0" smtClean="0"/>
              <a:t> between the colleague classes </a:t>
            </a:r>
            <a:endParaRPr lang="ne-NP" dirty="0" smtClean="0"/>
          </a:p>
          <a:p>
            <a:pPr lvl="1"/>
            <a:endParaRPr lang="ne-NP" dirty="0" smtClean="0"/>
          </a:p>
          <a:p>
            <a:r>
              <a:rPr lang="en-US" b="1" dirty="0" smtClean="0"/>
              <a:t>Colleague classes</a:t>
            </a:r>
            <a:r>
              <a:rPr lang="en-US" dirty="0" smtClean="0"/>
              <a:t> – </a:t>
            </a:r>
            <a:endParaRPr lang="ne-NP" dirty="0" smtClean="0"/>
          </a:p>
          <a:p>
            <a:pPr lvl="1"/>
            <a:r>
              <a:rPr lang="en-US" dirty="0" smtClean="0"/>
              <a:t>keep a reference to its Mediator </a:t>
            </a:r>
            <a:r>
              <a:rPr lang="ne-NP" dirty="0" smtClean="0"/>
              <a:t> </a:t>
            </a:r>
            <a:r>
              <a:rPr lang="en-US" dirty="0" smtClean="0"/>
              <a:t>object </a:t>
            </a:r>
            <a:endParaRPr lang="ne-NP" dirty="0" smtClean="0"/>
          </a:p>
          <a:p>
            <a:pPr lvl="1"/>
            <a:r>
              <a:rPr lang="en-US" dirty="0" smtClean="0"/>
              <a:t>communicates with the Mediator </a:t>
            </a:r>
            <a:r>
              <a:rPr lang="ne-NP" dirty="0" smtClean="0"/>
              <a:t> </a:t>
            </a:r>
            <a:r>
              <a:rPr lang="en-US" dirty="0" smtClean="0"/>
              <a:t>whenever it would have otherwise communicated with another Colleague. </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0390"/>
            <a:ext cx="8229600" cy="868346"/>
          </a:xfrm>
        </p:spPr>
        <p:txBody>
          <a:bodyPr>
            <a:normAutofit/>
          </a:bodyPr>
          <a:lstStyle/>
          <a:p>
            <a:pPr algn="ctr"/>
            <a:r>
              <a:rPr lang="ne-NP" sz="4000" b="1" dirty="0" smtClean="0"/>
              <a:t>Mediator Pattern : </a:t>
            </a:r>
            <a:r>
              <a:rPr lang="en-US" sz="2400" b="1" dirty="0" smtClean="0"/>
              <a:t>Benefits</a:t>
            </a:r>
            <a:r>
              <a:rPr lang="ne-NP" sz="2400" b="1" dirty="0" smtClean="0"/>
              <a:t> </a:t>
            </a:r>
            <a:endParaRPr lang="en-US" sz="2400" b="1" dirty="0"/>
          </a:p>
        </p:txBody>
      </p:sp>
      <p:sp>
        <p:nvSpPr>
          <p:cNvPr id="3" name="Content Placeholder 2"/>
          <p:cNvSpPr>
            <a:spLocks noGrp="1"/>
          </p:cNvSpPr>
          <p:nvPr>
            <p:ph idx="1"/>
          </p:nvPr>
        </p:nvSpPr>
        <p:spPr>
          <a:xfrm>
            <a:off x="457200" y="1571612"/>
            <a:ext cx="8229600" cy="5000660"/>
          </a:xfrm>
        </p:spPr>
        <p:txBody>
          <a:bodyPr>
            <a:normAutofit fontScale="85000" lnSpcReduction="20000"/>
          </a:bodyPr>
          <a:lstStyle/>
          <a:p>
            <a:pPr>
              <a:buNone/>
            </a:pPr>
            <a:endParaRPr lang="ne-NP" sz="2200" b="1" dirty="0" smtClean="0"/>
          </a:p>
          <a:p>
            <a:pPr>
              <a:buNone/>
            </a:pPr>
            <a:r>
              <a:rPr lang="en-US" sz="2200" b="1" dirty="0" smtClean="0"/>
              <a:t>The following lists the benefits of using the Mediator pattern:</a:t>
            </a:r>
            <a:r>
              <a:rPr lang="ne-NP" sz="2200" b="1" dirty="0" smtClean="0"/>
              <a:t> </a:t>
            </a:r>
            <a:endParaRPr lang="en-US" sz="2200" b="1" dirty="0" smtClean="0"/>
          </a:p>
          <a:p>
            <a:pPr>
              <a:buNone/>
            </a:pPr>
            <a:r>
              <a:rPr lang="en-US" dirty="0" smtClean="0"/>
              <a:t>■ Decouples colleagues</a:t>
            </a:r>
          </a:p>
          <a:p>
            <a:pPr>
              <a:buNone/>
            </a:pPr>
            <a:r>
              <a:rPr lang="en-US" dirty="0" smtClean="0"/>
              <a:t>■ Centralizes control</a:t>
            </a:r>
            <a:endParaRPr lang="ne-NP" dirty="0" smtClean="0"/>
          </a:p>
          <a:p>
            <a:pPr>
              <a:buNone/>
            </a:pPr>
            <a:r>
              <a:rPr lang="en-US" dirty="0" smtClean="0"/>
              <a:t>■ The individual components become simpler and easier to deal</a:t>
            </a:r>
            <a:r>
              <a:rPr lang="ne-NP" dirty="0" smtClean="0"/>
              <a:t> </a:t>
            </a:r>
            <a:r>
              <a:rPr lang="en-US" dirty="0" smtClean="0"/>
              <a:t>with, because they no longer need to directly pass messages to</a:t>
            </a:r>
            <a:r>
              <a:rPr lang="ne-NP" dirty="0" smtClean="0"/>
              <a:t> </a:t>
            </a:r>
            <a:r>
              <a:rPr lang="en-US" dirty="0" smtClean="0"/>
              <a:t>each other.</a:t>
            </a:r>
          </a:p>
          <a:p>
            <a:pPr>
              <a:buNone/>
            </a:pPr>
            <a:r>
              <a:rPr lang="en-US" dirty="0" smtClean="0"/>
              <a:t>■ Components are more generic, because they no longer need to</a:t>
            </a:r>
            <a:r>
              <a:rPr lang="ne-NP" dirty="0" smtClean="0"/>
              <a:t> </a:t>
            </a:r>
            <a:r>
              <a:rPr lang="en-US" dirty="0" smtClean="0"/>
              <a:t>contain logic to deal with their communication with other components.</a:t>
            </a:r>
            <a:endParaRPr lang="ne-NP" dirty="0" smtClean="0"/>
          </a:p>
          <a:p>
            <a:pPr>
              <a:buNone/>
            </a:pPr>
            <a:endParaRPr lang="ne-NP" dirty="0" smtClean="0"/>
          </a:p>
          <a:p>
            <a:pPr>
              <a:buNone/>
            </a:pPr>
            <a:r>
              <a:rPr lang="en-US" sz="2400" b="1" dirty="0" smtClean="0"/>
              <a:t>When to Use</a:t>
            </a:r>
          </a:p>
          <a:p>
            <a:pPr>
              <a:buNone/>
            </a:pPr>
            <a:r>
              <a:rPr lang="en-US" dirty="0" smtClean="0"/>
              <a:t>■ A set of objects communicate in well-defined but complex ways.</a:t>
            </a:r>
          </a:p>
          <a:p>
            <a:pPr>
              <a:buNone/>
            </a:pPr>
            <a:r>
              <a:rPr lang="en-US" dirty="0" smtClean="0"/>
              <a:t>■ You want to customize a behavior that’s distributed between several</a:t>
            </a:r>
            <a:r>
              <a:rPr lang="ne-NP" dirty="0" smtClean="0"/>
              <a:t> </a:t>
            </a:r>
            <a:r>
              <a:rPr lang="en-US" dirty="0" smtClean="0"/>
              <a:t>objects without using subclasses.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0390"/>
            <a:ext cx="8229600" cy="725470"/>
          </a:xfrm>
        </p:spPr>
        <p:txBody>
          <a:bodyPr anchor="t">
            <a:normAutofit fontScale="90000"/>
          </a:bodyPr>
          <a:lstStyle/>
          <a:p>
            <a:pPr algn="ctr"/>
            <a:r>
              <a:rPr lang="ne-NP" b="1" dirty="0" smtClean="0"/>
              <a:t>2. </a:t>
            </a:r>
            <a:r>
              <a:rPr lang="en-US" b="1" dirty="0" smtClean="0"/>
              <a:t>Bridge Pattern</a:t>
            </a:r>
            <a:br>
              <a:rPr lang="en-US" b="1" dirty="0" smtClean="0"/>
            </a:br>
            <a:endParaRPr lang="en-US" b="1" dirty="0"/>
          </a:p>
        </p:txBody>
      </p:sp>
      <p:sp>
        <p:nvSpPr>
          <p:cNvPr id="3" name="Content Placeholder 2"/>
          <p:cNvSpPr>
            <a:spLocks noGrp="1"/>
          </p:cNvSpPr>
          <p:nvPr>
            <p:ph idx="1"/>
          </p:nvPr>
        </p:nvSpPr>
        <p:spPr>
          <a:xfrm>
            <a:off x="214282" y="1214422"/>
            <a:ext cx="8715436" cy="5429288"/>
          </a:xfrm>
        </p:spPr>
        <p:txBody>
          <a:bodyPr>
            <a:normAutofit fontScale="92500" lnSpcReduction="20000"/>
          </a:bodyPr>
          <a:lstStyle/>
          <a:p>
            <a:endParaRPr lang="ne-NP" dirty="0" smtClean="0"/>
          </a:p>
          <a:p>
            <a:r>
              <a:rPr lang="ne-NP" dirty="0" smtClean="0"/>
              <a:t>It </a:t>
            </a:r>
            <a:r>
              <a:rPr lang="en-US" dirty="0" smtClean="0"/>
              <a:t>divides </a:t>
            </a:r>
            <a:r>
              <a:rPr lang="en-US" dirty="0"/>
              <a:t>a complex component into two </a:t>
            </a:r>
            <a:r>
              <a:rPr lang="en-US" dirty="0" smtClean="0"/>
              <a:t>separate</a:t>
            </a:r>
            <a:r>
              <a:rPr lang="ne-NP" dirty="0" smtClean="0"/>
              <a:t> </a:t>
            </a:r>
            <a:r>
              <a:rPr lang="en-US" dirty="0" smtClean="0"/>
              <a:t>but </a:t>
            </a:r>
            <a:r>
              <a:rPr lang="en-US" dirty="0"/>
              <a:t>related inheritance hierarchies: the functional </a:t>
            </a:r>
            <a:r>
              <a:rPr lang="en-US" b="1" dirty="0"/>
              <a:t>abstraction</a:t>
            </a:r>
            <a:r>
              <a:rPr lang="en-US" dirty="0"/>
              <a:t> and </a:t>
            </a:r>
            <a:r>
              <a:rPr lang="en-US" dirty="0" smtClean="0"/>
              <a:t>the</a:t>
            </a:r>
            <a:r>
              <a:rPr lang="ne-NP" dirty="0" smtClean="0"/>
              <a:t> </a:t>
            </a:r>
            <a:r>
              <a:rPr lang="en-US" dirty="0" smtClean="0"/>
              <a:t>internal </a:t>
            </a:r>
            <a:r>
              <a:rPr lang="en-US" b="1" dirty="0"/>
              <a:t>implementation</a:t>
            </a:r>
            <a:r>
              <a:rPr lang="en-US" dirty="0"/>
              <a:t>. </a:t>
            </a:r>
            <a:endParaRPr lang="ne-NP" dirty="0" smtClean="0"/>
          </a:p>
          <a:p>
            <a:endParaRPr lang="ne-NP" dirty="0"/>
          </a:p>
          <a:p>
            <a:r>
              <a:rPr lang="en-US" dirty="0" smtClean="0"/>
              <a:t>This </a:t>
            </a:r>
            <a:r>
              <a:rPr lang="en-US" dirty="0"/>
              <a:t>makes it easier to change </a:t>
            </a:r>
            <a:r>
              <a:rPr lang="en-US" b="1" dirty="0"/>
              <a:t>either aspect </a:t>
            </a:r>
            <a:r>
              <a:rPr lang="en-US" b="1" dirty="0" smtClean="0"/>
              <a:t>of</a:t>
            </a:r>
            <a:r>
              <a:rPr lang="ne-NP" b="1" dirty="0" smtClean="0"/>
              <a:t> </a:t>
            </a:r>
            <a:r>
              <a:rPr lang="en-US" b="1" dirty="0" smtClean="0"/>
              <a:t>the </a:t>
            </a:r>
            <a:r>
              <a:rPr lang="en-US" b="1" dirty="0"/>
              <a:t>component </a:t>
            </a:r>
            <a:r>
              <a:rPr lang="en-US" dirty="0"/>
              <a:t>so that the two can vary independently</a:t>
            </a:r>
            <a:r>
              <a:rPr lang="en-US" dirty="0" smtClean="0"/>
              <a:t>.</a:t>
            </a:r>
            <a:endParaRPr lang="ne-NP" dirty="0" smtClean="0"/>
          </a:p>
          <a:p>
            <a:endParaRPr lang="en-US" dirty="0"/>
          </a:p>
          <a:p>
            <a:r>
              <a:rPr lang="en-US" dirty="0"/>
              <a:t>The Bridge pattern is useful when there is a </a:t>
            </a:r>
            <a:r>
              <a:rPr lang="en-US" b="1" dirty="0"/>
              <a:t>hierarchy of </a:t>
            </a:r>
            <a:r>
              <a:rPr lang="en-US" b="1" dirty="0" smtClean="0"/>
              <a:t>abstractions</a:t>
            </a:r>
            <a:r>
              <a:rPr lang="ne-NP" dirty="0" smtClean="0"/>
              <a:t> </a:t>
            </a:r>
            <a:r>
              <a:rPr lang="en-US" dirty="0" smtClean="0"/>
              <a:t>and </a:t>
            </a:r>
            <a:r>
              <a:rPr lang="en-US" dirty="0"/>
              <a:t>a corresponding </a:t>
            </a:r>
            <a:r>
              <a:rPr lang="en-US" b="1" dirty="0"/>
              <a:t>hierarchy of implementations. </a:t>
            </a:r>
            <a:endParaRPr lang="ne-NP" b="1" dirty="0" smtClean="0"/>
          </a:p>
          <a:p>
            <a:endParaRPr lang="ne-NP" dirty="0" smtClean="0"/>
          </a:p>
          <a:p>
            <a:r>
              <a:rPr lang="en-US" dirty="0" smtClean="0"/>
              <a:t>Rather than</a:t>
            </a:r>
            <a:r>
              <a:rPr lang="ne-NP" dirty="0" smtClean="0"/>
              <a:t> </a:t>
            </a:r>
            <a:r>
              <a:rPr lang="en-US" dirty="0" smtClean="0"/>
              <a:t>combining </a:t>
            </a:r>
            <a:r>
              <a:rPr lang="en-US" dirty="0"/>
              <a:t>the abstractions and implementations into many </a:t>
            </a:r>
            <a:r>
              <a:rPr lang="en-US" dirty="0" smtClean="0"/>
              <a:t>distinct</a:t>
            </a:r>
            <a:r>
              <a:rPr lang="ne-NP" dirty="0" smtClean="0"/>
              <a:t> </a:t>
            </a:r>
            <a:r>
              <a:rPr lang="en-US" dirty="0" smtClean="0"/>
              <a:t>classes</a:t>
            </a:r>
            <a:r>
              <a:rPr lang="en-US" dirty="0"/>
              <a:t>, the Bridge pattern </a:t>
            </a:r>
            <a:r>
              <a:rPr lang="en-US" b="1" dirty="0"/>
              <a:t>implements the abstractions and </a:t>
            </a:r>
            <a:r>
              <a:rPr lang="en-US" b="1" dirty="0" smtClean="0"/>
              <a:t>implementations</a:t>
            </a:r>
            <a:r>
              <a:rPr lang="ne-NP" b="1" dirty="0" smtClean="0"/>
              <a:t> </a:t>
            </a:r>
            <a:r>
              <a:rPr lang="en-US" dirty="0" smtClean="0"/>
              <a:t>as </a:t>
            </a:r>
            <a:r>
              <a:rPr lang="en-US" dirty="0"/>
              <a:t>independent </a:t>
            </a:r>
            <a:r>
              <a:rPr lang="en-US" dirty="0" smtClean="0"/>
              <a:t>classes</a:t>
            </a:r>
            <a:r>
              <a:rPr lang="ne-NP" dirty="0" smtClean="0"/>
              <a:t>.</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868346"/>
          </a:xfrm>
        </p:spPr>
        <p:txBody>
          <a:bodyPr>
            <a:normAutofit/>
          </a:bodyPr>
          <a:lstStyle/>
          <a:p>
            <a:pPr algn="ctr"/>
            <a:r>
              <a:rPr lang="ne-NP" sz="4000" b="1" dirty="0" smtClean="0"/>
              <a:t>Mediator Pattern : </a:t>
            </a:r>
            <a:r>
              <a:rPr lang="en-US" sz="2400" b="1" dirty="0" smtClean="0"/>
              <a:t>Related Patterns</a:t>
            </a:r>
            <a:endParaRPr lang="en-US" sz="2400" b="1" dirty="0"/>
          </a:p>
        </p:txBody>
      </p:sp>
      <p:sp>
        <p:nvSpPr>
          <p:cNvPr id="3" name="Content Placeholder 2"/>
          <p:cNvSpPr>
            <a:spLocks noGrp="1"/>
          </p:cNvSpPr>
          <p:nvPr>
            <p:ph idx="1"/>
          </p:nvPr>
        </p:nvSpPr>
        <p:spPr>
          <a:xfrm>
            <a:off x="457200" y="1571612"/>
            <a:ext cx="8229600" cy="5000660"/>
          </a:xfrm>
        </p:spPr>
        <p:txBody>
          <a:bodyPr>
            <a:normAutofit fontScale="92500" lnSpcReduction="10000"/>
          </a:bodyPr>
          <a:lstStyle/>
          <a:p>
            <a:pPr>
              <a:buNone/>
            </a:pPr>
            <a:r>
              <a:rPr lang="en-US" sz="2000" b="1" dirty="0" smtClean="0"/>
              <a:t>Related Patterns</a:t>
            </a:r>
            <a:endParaRPr lang="ne-NP" sz="2000" b="1" dirty="0" smtClean="0"/>
          </a:p>
          <a:p>
            <a:r>
              <a:rPr lang="en-US" sz="2000" b="1" dirty="0" smtClean="0"/>
              <a:t>Facade Pattern</a:t>
            </a:r>
            <a:r>
              <a:rPr lang="en-US" sz="2000" dirty="0" smtClean="0"/>
              <a:t> - a simplified mediator becomes a facade pattern if the mediator is the only active class and the colleagues are passive classes. </a:t>
            </a:r>
            <a:endParaRPr lang="ne-NP" sz="2000" dirty="0" smtClean="0"/>
          </a:p>
          <a:p>
            <a:endParaRPr lang="en-US" sz="2000" dirty="0" smtClean="0"/>
          </a:p>
          <a:p>
            <a:r>
              <a:rPr lang="en-US" sz="2000" b="1" dirty="0" smtClean="0"/>
              <a:t>Adapter Pattern</a:t>
            </a:r>
            <a:r>
              <a:rPr lang="en-US" sz="2000" dirty="0" smtClean="0"/>
              <a:t> - the mediator patter just "mediate" the requests between the colleague classes. It is not supposed to change the messages it receives and sends; if it alters those messages then it is an Adapter pattern.</a:t>
            </a:r>
            <a:endParaRPr lang="ne-NP" sz="2000" dirty="0" smtClean="0"/>
          </a:p>
          <a:p>
            <a:endParaRPr lang="en-US" sz="2000" dirty="0" smtClean="0"/>
          </a:p>
          <a:p>
            <a:r>
              <a:rPr lang="en-US" sz="2000" b="1" dirty="0" smtClean="0"/>
              <a:t>Observer Pattern</a:t>
            </a:r>
            <a:r>
              <a:rPr lang="en-US" sz="2000" dirty="0" smtClean="0"/>
              <a:t> - the observer and mediator are similar patterns, solving the same problem. The main difference between them is the problem they address. The observer pattern handles the communication between observers and subjects or subject. </a:t>
            </a:r>
            <a:endParaRPr lang="ne-NP" sz="2000" dirty="0" smtClean="0"/>
          </a:p>
          <a:p>
            <a:endParaRPr lang="ne-NP" sz="2000" dirty="0" smtClean="0"/>
          </a:p>
          <a:p>
            <a:pPr>
              <a:buNone/>
            </a:pPr>
            <a:r>
              <a:rPr lang="ne-NP" sz="2000" b="1" dirty="0" smtClean="0"/>
              <a:t>Examples </a:t>
            </a:r>
          </a:p>
          <a:p>
            <a:pPr lvl="1"/>
            <a:r>
              <a:rPr lang="en-US" sz="1800" b="1" dirty="0" smtClean="0"/>
              <a:t>GUI Libraries</a:t>
            </a:r>
            <a:r>
              <a:rPr lang="ne-NP" sz="1800" b="1" dirty="0" smtClean="0"/>
              <a:t> – </a:t>
            </a:r>
            <a:r>
              <a:rPr lang="ne-NP" sz="1800" dirty="0" smtClean="0"/>
              <a:t>Dialog Box</a:t>
            </a:r>
          </a:p>
          <a:p>
            <a:pPr lvl="1"/>
            <a:r>
              <a:rPr lang="en-US" sz="1800" b="1" dirty="0" smtClean="0"/>
              <a:t>Chat application</a:t>
            </a:r>
            <a:r>
              <a:rPr lang="ne-NP" sz="1800" b="1" dirty="0" smtClean="0"/>
              <a:t> – </a:t>
            </a:r>
            <a:r>
              <a:rPr lang="ne-NP" sz="1800" dirty="0" smtClean="0"/>
              <a:t>Hub and Router</a:t>
            </a:r>
            <a:endParaRPr lang="en-US" sz="1800" dirty="0" smtClean="0"/>
          </a:p>
          <a:p>
            <a:pPr>
              <a:buNone/>
            </a:pPr>
            <a:endParaRPr lang="ne-NP" sz="2000" b="1" dirty="0" smtClean="0"/>
          </a:p>
          <a:p>
            <a:pPr>
              <a:buNone/>
            </a:pPr>
            <a:endParaRPr lang="en-US" sz="2000" b="1" dirty="0" smtClean="0"/>
          </a:p>
          <a:p>
            <a:pPr>
              <a:buNone/>
            </a:pPr>
            <a:endParaRPr lang="ne-NP" sz="2000" dirty="0" smtClean="0"/>
          </a:p>
          <a:p>
            <a:endParaRPr lang="en-US" sz="20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918418"/>
          </a:xfrm>
        </p:spPr>
        <p:txBody>
          <a:bodyPr/>
          <a:lstStyle/>
          <a:p>
            <a:pPr algn="ctr"/>
            <a:r>
              <a:rPr lang="ne-NP" b="1" dirty="0" smtClean="0"/>
              <a:t>Momento Pattern</a:t>
            </a:r>
            <a:endParaRPr lang="en-US" b="1" dirty="0"/>
          </a:p>
        </p:txBody>
      </p:sp>
      <p:sp>
        <p:nvSpPr>
          <p:cNvPr id="3" name="Content Placeholder 2"/>
          <p:cNvSpPr>
            <a:spLocks noGrp="1"/>
          </p:cNvSpPr>
          <p:nvPr>
            <p:ph idx="1"/>
          </p:nvPr>
        </p:nvSpPr>
        <p:spPr/>
        <p:txBody>
          <a:bodyPr/>
          <a:lstStyle/>
          <a:p>
            <a:r>
              <a:rPr lang="en-US" dirty="0" smtClean="0"/>
              <a:t>The Memento pattern preserves a “snapshot” of an object’s state, so</a:t>
            </a:r>
            <a:r>
              <a:rPr lang="ne-NP" dirty="0" smtClean="0"/>
              <a:t> </a:t>
            </a:r>
            <a:r>
              <a:rPr lang="en-US" dirty="0" smtClean="0"/>
              <a:t>that the object can </a:t>
            </a:r>
            <a:r>
              <a:rPr lang="en-US" b="1" i="1" dirty="0" smtClean="0"/>
              <a:t>return to its original state</a:t>
            </a:r>
            <a:r>
              <a:rPr lang="en-US" dirty="0" smtClean="0"/>
              <a:t> without having to reveal its</a:t>
            </a:r>
            <a:r>
              <a:rPr lang="ne-NP" dirty="0" smtClean="0"/>
              <a:t> </a:t>
            </a:r>
            <a:r>
              <a:rPr lang="en-US" dirty="0" smtClean="0"/>
              <a:t>content to the rest of the world.</a:t>
            </a:r>
            <a:endParaRPr lang="ne-NP" dirty="0" smtClean="0"/>
          </a:p>
          <a:p>
            <a:endParaRPr lang="ne-NP" dirty="0" smtClean="0"/>
          </a:p>
          <a:p>
            <a:r>
              <a:rPr lang="en-US" dirty="0" smtClean="0"/>
              <a:t>The intent of this pattern is to capture the internal state of an object </a:t>
            </a:r>
            <a:r>
              <a:rPr lang="en-US" b="1" i="1" dirty="0" smtClean="0"/>
              <a:t>without violating encapsulation </a:t>
            </a:r>
            <a:r>
              <a:rPr lang="en-US" dirty="0" smtClean="0"/>
              <a:t>and thus providing a mean for </a:t>
            </a:r>
            <a:r>
              <a:rPr lang="en-US" b="1" i="1" dirty="0" smtClean="0"/>
              <a:t>restoring the object into initial state</a:t>
            </a:r>
            <a:r>
              <a:rPr lang="en-US" dirty="0" smtClean="0"/>
              <a:t> when needed.</a:t>
            </a:r>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918418"/>
          </a:xfrm>
        </p:spPr>
        <p:txBody>
          <a:bodyPr>
            <a:normAutofit/>
          </a:bodyPr>
          <a:lstStyle/>
          <a:p>
            <a:pPr algn="ctr"/>
            <a:r>
              <a:rPr lang="ne-NP" sz="4000" b="1" dirty="0" smtClean="0"/>
              <a:t>Momento Pattern : </a:t>
            </a:r>
            <a:r>
              <a:rPr lang="ne-NP" sz="2400" b="1" dirty="0" smtClean="0"/>
              <a:t>Diagram</a:t>
            </a:r>
            <a:endParaRPr lang="en-US" sz="2400" b="1"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42844" y="1643050"/>
            <a:ext cx="8858312" cy="1545097"/>
          </a:xfrm>
          <a:prstGeom prst="rect">
            <a:avLst/>
          </a:prstGeom>
          <a:ln w="88900" cap="sq" cmpd="thickThin">
            <a:solidFill>
              <a:srgbClr val="000000"/>
            </a:solidFill>
            <a:prstDash val="solid"/>
            <a:miter lim="800000"/>
          </a:ln>
          <a:effectLst>
            <a:innerShdw blurRad="76200">
              <a:srgbClr val="000000"/>
            </a:innerShdw>
          </a:effectLst>
        </p:spPr>
      </p:pic>
      <p:sp>
        <p:nvSpPr>
          <p:cNvPr id="5" name="Rectangle 4"/>
          <p:cNvSpPr/>
          <p:nvPr/>
        </p:nvSpPr>
        <p:spPr>
          <a:xfrm>
            <a:off x="71406" y="3504389"/>
            <a:ext cx="8929718" cy="3139321"/>
          </a:xfrm>
          <a:prstGeom prst="rect">
            <a:avLst/>
          </a:prstGeom>
        </p:spPr>
        <p:txBody>
          <a:bodyPr wrap="square">
            <a:spAutoFit/>
          </a:bodyPr>
          <a:lstStyle/>
          <a:p>
            <a:r>
              <a:rPr lang="ne-NP" b="1" dirty="0" smtClean="0"/>
              <a:t>Participants  are :  </a:t>
            </a:r>
            <a:r>
              <a:rPr lang="en-US" b="1" dirty="0" smtClean="0"/>
              <a:t>Memento </a:t>
            </a:r>
            <a:r>
              <a:rPr lang="ne-NP" b="1" dirty="0" smtClean="0"/>
              <a:t> -</a:t>
            </a:r>
            <a:endParaRPr lang="en-US" dirty="0" smtClean="0"/>
          </a:p>
          <a:p>
            <a:pPr lvl="1"/>
            <a:r>
              <a:rPr lang="en-US" sz="2000" dirty="0" smtClean="0"/>
              <a:t>Stores internal state of the Originator object. The state can include any number of state variables</a:t>
            </a:r>
            <a:r>
              <a:rPr lang="ne-NP" sz="2000" dirty="0" smtClean="0"/>
              <a:t>.</a:t>
            </a:r>
          </a:p>
          <a:p>
            <a:pPr lvl="1"/>
            <a:endParaRPr lang="en-US" sz="2000" dirty="0" smtClean="0"/>
          </a:p>
          <a:p>
            <a:pPr lvl="1"/>
            <a:r>
              <a:rPr lang="en-US" sz="2000" dirty="0" smtClean="0"/>
              <a:t>The Memento must have two interfaces, an interface to the caretaker. This interface must not allow any operations or any access to internal state stored by the memento and thus honors encapsulation.</a:t>
            </a:r>
            <a:endParaRPr lang="ne-NP" sz="2000" dirty="0" smtClean="0"/>
          </a:p>
          <a:p>
            <a:pPr lvl="1"/>
            <a:r>
              <a:rPr lang="en-US" sz="2000" dirty="0" smtClean="0"/>
              <a:t> </a:t>
            </a:r>
            <a:endParaRPr lang="ne-NP" sz="2000" dirty="0" smtClean="0"/>
          </a:p>
          <a:p>
            <a:pPr lvl="1"/>
            <a:r>
              <a:rPr lang="en-US" sz="2000" dirty="0" smtClean="0"/>
              <a:t>The other interface is to the originator and allows the originator to access any state variables necessary to for the originator to restore previous state.</a:t>
            </a:r>
            <a:endParaRPr lang="en-US" sz="200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918418"/>
          </a:xfrm>
        </p:spPr>
        <p:txBody>
          <a:bodyPr>
            <a:normAutofit/>
          </a:bodyPr>
          <a:lstStyle/>
          <a:p>
            <a:pPr algn="ctr"/>
            <a:r>
              <a:rPr lang="ne-NP" sz="4000" b="1" dirty="0" smtClean="0"/>
              <a:t>Momento Pattern : </a:t>
            </a:r>
            <a:r>
              <a:rPr lang="ne-NP" sz="2400" b="1" dirty="0" smtClean="0"/>
              <a:t>Participants </a:t>
            </a:r>
            <a:endParaRPr lang="en-US" sz="2400" b="1" dirty="0"/>
          </a:p>
        </p:txBody>
      </p:sp>
      <p:sp>
        <p:nvSpPr>
          <p:cNvPr id="6" name="Content Placeholder 5"/>
          <p:cNvSpPr>
            <a:spLocks noGrp="1"/>
          </p:cNvSpPr>
          <p:nvPr>
            <p:ph idx="1"/>
          </p:nvPr>
        </p:nvSpPr>
        <p:spPr>
          <a:xfrm>
            <a:off x="457200" y="1571612"/>
            <a:ext cx="8229600" cy="4389120"/>
          </a:xfrm>
        </p:spPr>
        <p:txBody>
          <a:bodyPr/>
          <a:lstStyle/>
          <a:p>
            <a:pPr>
              <a:buNone/>
            </a:pPr>
            <a:endParaRPr lang="ne-NP" b="1" dirty="0" smtClean="0"/>
          </a:p>
          <a:p>
            <a:r>
              <a:rPr lang="en-US" b="1" dirty="0" smtClean="0"/>
              <a:t>Originator</a:t>
            </a:r>
            <a:r>
              <a:rPr lang="ne-NP" b="1" dirty="0" smtClean="0"/>
              <a:t> -</a:t>
            </a:r>
            <a:r>
              <a:rPr lang="en-US" dirty="0" smtClean="0"/>
              <a:t> Creates a memento object capturing the originators internal state.</a:t>
            </a:r>
            <a:r>
              <a:rPr lang="ne-NP" dirty="0" smtClean="0"/>
              <a:t> </a:t>
            </a:r>
            <a:r>
              <a:rPr lang="en-US" dirty="0" smtClean="0"/>
              <a:t>Use the memento object to restore its previous state.</a:t>
            </a:r>
            <a:endParaRPr lang="ne-NP" dirty="0" smtClean="0"/>
          </a:p>
          <a:p>
            <a:endParaRPr lang="ne-NP" dirty="0" smtClean="0"/>
          </a:p>
          <a:p>
            <a:r>
              <a:rPr lang="en-US" b="1" dirty="0" smtClean="0"/>
              <a:t>Caretaker</a:t>
            </a:r>
            <a:r>
              <a:rPr lang="ne-NP" b="1" dirty="0" smtClean="0"/>
              <a:t> -</a:t>
            </a:r>
            <a:r>
              <a:rPr lang="en-US" dirty="0" smtClean="0"/>
              <a:t> Responsible for keeping the memento.</a:t>
            </a:r>
            <a:r>
              <a:rPr lang="ne-NP" dirty="0" smtClean="0"/>
              <a:t> </a:t>
            </a:r>
            <a:r>
              <a:rPr lang="en-US" dirty="0" smtClean="0"/>
              <a:t>The memento is opaque to the caretaker, and the caretaker must not operate on it.</a:t>
            </a:r>
          </a:p>
          <a:p>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918418"/>
          </a:xfrm>
        </p:spPr>
        <p:txBody>
          <a:bodyPr>
            <a:normAutofit/>
          </a:bodyPr>
          <a:lstStyle/>
          <a:p>
            <a:pPr algn="ctr"/>
            <a:r>
              <a:rPr lang="ne-NP" sz="4000" b="1" dirty="0" smtClean="0"/>
              <a:t>Momento Pattern : </a:t>
            </a:r>
            <a:r>
              <a:rPr lang="ne-NP" sz="2400" b="1" dirty="0" smtClean="0"/>
              <a:t>Participants </a:t>
            </a:r>
            <a:endParaRPr lang="en-US" sz="2400" b="1" dirty="0"/>
          </a:p>
        </p:txBody>
      </p:sp>
      <p:sp>
        <p:nvSpPr>
          <p:cNvPr id="6" name="Content Placeholder 5"/>
          <p:cNvSpPr>
            <a:spLocks noGrp="1"/>
          </p:cNvSpPr>
          <p:nvPr>
            <p:ph idx="1"/>
          </p:nvPr>
        </p:nvSpPr>
        <p:spPr>
          <a:xfrm>
            <a:off x="457200" y="1500174"/>
            <a:ext cx="8229600" cy="4929222"/>
          </a:xfrm>
        </p:spPr>
        <p:txBody>
          <a:bodyPr>
            <a:normAutofit/>
          </a:bodyPr>
          <a:lstStyle/>
          <a:p>
            <a:pPr>
              <a:buNone/>
            </a:pPr>
            <a:endParaRPr lang="ne-NP" b="1" dirty="0" smtClean="0"/>
          </a:p>
          <a:p>
            <a:endParaRPr lang="ne-NP" dirty="0" smtClean="0"/>
          </a:p>
          <a:p>
            <a:pPr>
              <a:buNone/>
            </a:pPr>
            <a:r>
              <a:rPr lang="en-US" b="1" dirty="0" smtClean="0"/>
              <a:t>Related Patterns</a:t>
            </a:r>
          </a:p>
          <a:p>
            <a:r>
              <a:rPr lang="en-US" b="1" dirty="0" smtClean="0"/>
              <a:t>Command Pattern</a:t>
            </a:r>
            <a:r>
              <a:rPr lang="en-US" dirty="0" smtClean="0"/>
              <a:t> - Commands can use mementos to maintain state for undoable operations.</a:t>
            </a:r>
            <a:endParaRPr lang="ne-NP" dirty="0" smtClean="0"/>
          </a:p>
          <a:p>
            <a:pPr>
              <a:buNone/>
            </a:pPr>
            <a:endParaRPr lang="ne-NP" b="1" dirty="0" smtClean="0"/>
          </a:p>
          <a:p>
            <a:pPr>
              <a:buNone/>
            </a:pPr>
            <a:r>
              <a:rPr lang="en-US" b="1" dirty="0" smtClean="0"/>
              <a:t>Known Uses</a:t>
            </a:r>
          </a:p>
          <a:p>
            <a:r>
              <a:rPr lang="en-US" dirty="0" smtClean="0"/>
              <a:t>Undo and restore operations in most software.</a:t>
            </a:r>
          </a:p>
          <a:p>
            <a:r>
              <a:rPr lang="en-US" dirty="0" smtClean="0"/>
              <a:t>Database transactions.</a:t>
            </a:r>
          </a:p>
          <a:p>
            <a:endParaRPr lang="en-US" dirty="0" smtClean="0"/>
          </a:p>
          <a:p>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918418"/>
          </a:xfrm>
        </p:spPr>
        <p:txBody>
          <a:bodyPr>
            <a:normAutofit/>
          </a:bodyPr>
          <a:lstStyle/>
          <a:p>
            <a:pPr algn="ctr"/>
            <a:r>
              <a:rPr lang="ne-NP" sz="4000" b="1" dirty="0" smtClean="0"/>
              <a:t>Momento Pattern : </a:t>
            </a:r>
            <a:r>
              <a:rPr lang="en-US" sz="2400" b="1" dirty="0" smtClean="0"/>
              <a:t>Benefits</a:t>
            </a:r>
            <a:r>
              <a:rPr lang="ne-NP" sz="2400" b="1" dirty="0" smtClean="0"/>
              <a:t> &amp; </a:t>
            </a:r>
            <a:r>
              <a:rPr lang="en-US" sz="2400" b="1" dirty="0" smtClean="0"/>
              <a:t>When to Use</a:t>
            </a:r>
            <a:endParaRPr lang="en-US" sz="2400" b="1" dirty="0"/>
          </a:p>
        </p:txBody>
      </p:sp>
      <p:sp>
        <p:nvSpPr>
          <p:cNvPr id="6" name="Content Placeholder 5"/>
          <p:cNvSpPr>
            <a:spLocks noGrp="1"/>
          </p:cNvSpPr>
          <p:nvPr>
            <p:ph idx="1"/>
          </p:nvPr>
        </p:nvSpPr>
        <p:spPr>
          <a:xfrm>
            <a:off x="457200" y="1500174"/>
            <a:ext cx="8229600" cy="4929222"/>
          </a:xfrm>
        </p:spPr>
        <p:txBody>
          <a:bodyPr>
            <a:normAutofit/>
          </a:bodyPr>
          <a:lstStyle/>
          <a:p>
            <a:pPr>
              <a:buNone/>
            </a:pPr>
            <a:r>
              <a:rPr lang="en-US" b="1" dirty="0" smtClean="0"/>
              <a:t>Benefits</a:t>
            </a:r>
            <a:endParaRPr lang="ne-NP" b="1" dirty="0" smtClean="0"/>
          </a:p>
          <a:p>
            <a:pPr>
              <a:buNone/>
            </a:pPr>
            <a:r>
              <a:rPr lang="en-US" dirty="0" smtClean="0"/>
              <a:t>■ Preserves encapsulation boundaries</a:t>
            </a:r>
          </a:p>
          <a:p>
            <a:pPr>
              <a:buNone/>
            </a:pPr>
            <a:r>
              <a:rPr lang="en-US" dirty="0" smtClean="0"/>
              <a:t>■ Simplifies the originator</a:t>
            </a:r>
            <a:endParaRPr lang="ne-NP" dirty="0" smtClean="0"/>
          </a:p>
          <a:p>
            <a:pPr>
              <a:buNone/>
            </a:pPr>
            <a:endParaRPr lang="ne-NP" dirty="0" smtClean="0"/>
          </a:p>
          <a:p>
            <a:pPr>
              <a:buNone/>
            </a:pPr>
            <a:r>
              <a:rPr lang="en-US" b="1" dirty="0" smtClean="0"/>
              <a:t>When to Use</a:t>
            </a:r>
          </a:p>
          <a:p>
            <a:pPr>
              <a:buNone/>
            </a:pPr>
            <a:r>
              <a:rPr lang="en-US" dirty="0" smtClean="0"/>
              <a:t>■ A snapshot of an object’s state must be saved so that it can be</a:t>
            </a:r>
            <a:r>
              <a:rPr lang="ne-NP" dirty="0" smtClean="0"/>
              <a:t> </a:t>
            </a:r>
            <a:r>
              <a:rPr lang="en-US" dirty="0" smtClean="0"/>
              <a:t>restored to that state later.</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918418"/>
          </a:xfrm>
        </p:spPr>
        <p:txBody>
          <a:bodyPr>
            <a:normAutofit/>
          </a:bodyPr>
          <a:lstStyle/>
          <a:p>
            <a:pPr algn="ctr"/>
            <a:r>
              <a:rPr lang="en-US" sz="4000" b="1" dirty="0" smtClean="0"/>
              <a:t>Observer Pattern</a:t>
            </a:r>
          </a:p>
        </p:txBody>
      </p:sp>
      <p:sp>
        <p:nvSpPr>
          <p:cNvPr id="6" name="Content Placeholder 5"/>
          <p:cNvSpPr>
            <a:spLocks noGrp="1"/>
          </p:cNvSpPr>
          <p:nvPr>
            <p:ph idx="1"/>
          </p:nvPr>
        </p:nvSpPr>
        <p:spPr>
          <a:xfrm>
            <a:off x="457200" y="1500174"/>
            <a:ext cx="8229600" cy="4929222"/>
          </a:xfrm>
        </p:spPr>
        <p:txBody>
          <a:bodyPr>
            <a:normAutofit/>
          </a:bodyPr>
          <a:lstStyle/>
          <a:p>
            <a:r>
              <a:rPr lang="en-US" dirty="0" smtClean="0"/>
              <a:t>The Observer pattern provides a way for a component to flexibly</a:t>
            </a:r>
            <a:r>
              <a:rPr lang="ne-NP" dirty="0" smtClean="0"/>
              <a:t> </a:t>
            </a:r>
            <a:r>
              <a:rPr lang="en-US" b="1" i="1" dirty="0" smtClean="0"/>
              <a:t>broadcast messages to interested receivers</a:t>
            </a:r>
            <a:r>
              <a:rPr lang="en-US" dirty="0" smtClean="0"/>
              <a:t>. </a:t>
            </a:r>
            <a:endParaRPr lang="ne-NP" dirty="0" smtClean="0"/>
          </a:p>
          <a:p>
            <a:endParaRPr lang="ne-NP" dirty="0" smtClean="0"/>
          </a:p>
          <a:p>
            <a:r>
              <a:rPr lang="en-US" dirty="0" smtClean="0"/>
              <a:t>It defines a one-to-many</a:t>
            </a:r>
            <a:r>
              <a:rPr lang="ne-NP" dirty="0" smtClean="0"/>
              <a:t> </a:t>
            </a:r>
            <a:r>
              <a:rPr lang="en-US" dirty="0" smtClean="0"/>
              <a:t>dependency between objects so that when </a:t>
            </a:r>
            <a:r>
              <a:rPr lang="en-US" b="1" i="1" dirty="0" smtClean="0"/>
              <a:t>one object changes state</a:t>
            </a:r>
            <a:r>
              <a:rPr lang="en-US" dirty="0" smtClean="0"/>
              <a:t>, all</a:t>
            </a:r>
            <a:r>
              <a:rPr lang="ne-NP" dirty="0" smtClean="0"/>
              <a:t> </a:t>
            </a:r>
            <a:r>
              <a:rPr lang="en-US" dirty="0" smtClean="0"/>
              <a:t>its dependents are </a:t>
            </a:r>
            <a:r>
              <a:rPr lang="en-US" b="1" i="1" dirty="0" smtClean="0"/>
              <a:t>notified and updated automatically</a:t>
            </a:r>
            <a:r>
              <a:rPr lang="en-US" dirty="0" smtClean="0"/>
              <a:t>.</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918418"/>
          </a:xfrm>
        </p:spPr>
        <p:txBody>
          <a:bodyPr>
            <a:normAutofit/>
          </a:bodyPr>
          <a:lstStyle/>
          <a:p>
            <a:pPr algn="ctr"/>
            <a:r>
              <a:rPr lang="en-US" sz="4000" b="1" dirty="0" smtClean="0"/>
              <a:t>Observer Pattern</a:t>
            </a:r>
            <a:r>
              <a:rPr lang="ne-NP" sz="4000" b="1" dirty="0" smtClean="0"/>
              <a:t> : </a:t>
            </a:r>
            <a:r>
              <a:rPr lang="ne-NP" sz="2400" b="1" dirty="0" smtClean="0"/>
              <a:t>Diagram</a:t>
            </a:r>
            <a:endParaRPr lang="en-US" sz="2400" b="1" dirty="0" smtClean="0"/>
          </a:p>
        </p:txBody>
      </p:sp>
      <p:pic>
        <p:nvPicPr>
          <p:cNvPr id="4099" name="Picture 3"/>
          <p:cNvPicPr>
            <a:picLocks noGrp="1" noChangeAspect="1" noChangeArrowheads="1"/>
          </p:cNvPicPr>
          <p:nvPr>
            <p:ph idx="1"/>
          </p:nvPr>
        </p:nvPicPr>
        <p:blipFill>
          <a:blip r:embed="rId2" cstate="print"/>
          <a:srcRect/>
          <a:stretch>
            <a:fillRect/>
          </a:stretch>
        </p:blipFill>
        <p:spPr bwMode="auto">
          <a:xfrm>
            <a:off x="714348" y="1500173"/>
            <a:ext cx="7606555" cy="5000661"/>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918418"/>
          </a:xfrm>
        </p:spPr>
        <p:txBody>
          <a:bodyPr>
            <a:normAutofit/>
          </a:bodyPr>
          <a:lstStyle/>
          <a:p>
            <a:pPr algn="ctr"/>
            <a:r>
              <a:rPr lang="en-US" sz="4000" b="1" dirty="0" smtClean="0"/>
              <a:t>Observer Pattern</a:t>
            </a:r>
            <a:r>
              <a:rPr lang="ne-NP" sz="4000" b="1" dirty="0" smtClean="0"/>
              <a:t> : </a:t>
            </a:r>
            <a:r>
              <a:rPr lang="ne-NP" sz="2400" b="1" dirty="0" smtClean="0"/>
              <a:t>Participants</a:t>
            </a:r>
            <a:endParaRPr lang="en-US" sz="2400" b="1" dirty="0" smtClean="0"/>
          </a:p>
        </p:txBody>
      </p:sp>
      <p:sp>
        <p:nvSpPr>
          <p:cNvPr id="4" name="Content Placeholder 3"/>
          <p:cNvSpPr>
            <a:spLocks noGrp="1"/>
          </p:cNvSpPr>
          <p:nvPr>
            <p:ph idx="1"/>
          </p:nvPr>
        </p:nvSpPr>
        <p:spPr/>
        <p:txBody>
          <a:bodyPr>
            <a:normAutofit fontScale="85000" lnSpcReduction="20000"/>
          </a:bodyPr>
          <a:lstStyle/>
          <a:p>
            <a:r>
              <a:rPr lang="en-US" b="1" dirty="0" smtClean="0"/>
              <a:t>Observable</a:t>
            </a:r>
            <a:r>
              <a:rPr lang="en-US" dirty="0" smtClean="0"/>
              <a:t> - interface or </a:t>
            </a:r>
            <a:r>
              <a:rPr lang="ne-NP" dirty="0" smtClean="0"/>
              <a:t> </a:t>
            </a:r>
            <a:r>
              <a:rPr lang="en-US" dirty="0" smtClean="0"/>
              <a:t>abstract class defining the operations for attaching and de-attaching observers to the client. </a:t>
            </a:r>
            <a:r>
              <a:rPr lang="en-US" i="1" dirty="0" smtClean="0"/>
              <a:t>In the GOF book this class/interface is known as </a:t>
            </a:r>
            <a:r>
              <a:rPr lang="en-US" b="1" i="1" dirty="0" smtClean="0"/>
              <a:t>Subject</a:t>
            </a:r>
            <a:r>
              <a:rPr lang="en-US" i="1" dirty="0" smtClean="0"/>
              <a:t>.</a:t>
            </a:r>
            <a:endParaRPr lang="ne-NP" i="1" dirty="0" smtClean="0"/>
          </a:p>
          <a:p>
            <a:endParaRPr lang="en-US" dirty="0" smtClean="0"/>
          </a:p>
          <a:p>
            <a:r>
              <a:rPr lang="en-US" b="1" dirty="0" smtClean="0"/>
              <a:t>ConcreteObservable</a:t>
            </a:r>
            <a:r>
              <a:rPr lang="en-US" dirty="0" smtClean="0"/>
              <a:t> - concrete Observable class. It maintain the state of the object and when a change in the state occurs it notifies the attached </a:t>
            </a:r>
            <a:r>
              <a:rPr lang="en-US" b="1" dirty="0" smtClean="0"/>
              <a:t>Observers</a:t>
            </a:r>
            <a:r>
              <a:rPr lang="en-US" dirty="0" smtClean="0"/>
              <a:t>.</a:t>
            </a:r>
            <a:endParaRPr lang="ne-NP" dirty="0" smtClean="0"/>
          </a:p>
          <a:p>
            <a:endParaRPr lang="en-US" dirty="0" smtClean="0"/>
          </a:p>
          <a:p>
            <a:r>
              <a:rPr lang="en-US" b="1" dirty="0" smtClean="0"/>
              <a:t>Observer</a:t>
            </a:r>
            <a:r>
              <a:rPr lang="en-US" dirty="0" smtClean="0"/>
              <a:t> - interface or abstract class defining the operations to be used to notify this object.</a:t>
            </a:r>
            <a:endParaRPr lang="ne-NP" dirty="0" smtClean="0"/>
          </a:p>
          <a:p>
            <a:endParaRPr lang="en-US" dirty="0" smtClean="0"/>
          </a:p>
          <a:p>
            <a:r>
              <a:rPr lang="en-US" b="1" dirty="0" smtClean="0"/>
              <a:t>ConcreteObserverA, ConcreteObserver2</a:t>
            </a:r>
            <a:r>
              <a:rPr lang="en-US" dirty="0" smtClean="0"/>
              <a:t> - concrete </a:t>
            </a:r>
            <a:r>
              <a:rPr lang="en-US" b="1" dirty="0" smtClean="0"/>
              <a:t>Observer</a:t>
            </a:r>
            <a:r>
              <a:rPr lang="en-US" dirty="0" smtClean="0"/>
              <a:t> implementations.</a:t>
            </a:r>
          </a:p>
          <a:p>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918418"/>
          </a:xfrm>
        </p:spPr>
        <p:txBody>
          <a:bodyPr>
            <a:normAutofit/>
          </a:bodyPr>
          <a:lstStyle/>
          <a:p>
            <a:pPr algn="ctr"/>
            <a:r>
              <a:rPr lang="ne-NP" sz="4000" b="1" dirty="0" smtClean="0"/>
              <a:t>Observer Pattern : </a:t>
            </a:r>
            <a:r>
              <a:rPr lang="en-US" sz="2400" b="1" dirty="0" smtClean="0"/>
              <a:t>Benefits</a:t>
            </a:r>
            <a:r>
              <a:rPr lang="ne-NP" sz="2400" b="1" dirty="0" smtClean="0"/>
              <a:t> &amp; </a:t>
            </a:r>
            <a:r>
              <a:rPr lang="en-US" sz="2400" b="1" dirty="0" smtClean="0"/>
              <a:t>When to Use</a:t>
            </a:r>
            <a:endParaRPr lang="en-US" sz="2400" b="1" dirty="0"/>
          </a:p>
        </p:txBody>
      </p:sp>
      <p:sp>
        <p:nvSpPr>
          <p:cNvPr id="6" name="Content Placeholder 5"/>
          <p:cNvSpPr>
            <a:spLocks noGrp="1"/>
          </p:cNvSpPr>
          <p:nvPr>
            <p:ph idx="1"/>
          </p:nvPr>
        </p:nvSpPr>
        <p:spPr>
          <a:xfrm>
            <a:off x="457200" y="1500174"/>
            <a:ext cx="8229600" cy="5143536"/>
          </a:xfrm>
        </p:spPr>
        <p:txBody>
          <a:bodyPr>
            <a:normAutofit fontScale="77500" lnSpcReduction="20000"/>
          </a:bodyPr>
          <a:lstStyle/>
          <a:p>
            <a:pPr>
              <a:buNone/>
            </a:pPr>
            <a:r>
              <a:rPr lang="en-US" b="1" dirty="0" smtClean="0"/>
              <a:t>Benefits</a:t>
            </a:r>
          </a:p>
          <a:p>
            <a:pPr>
              <a:buNone/>
            </a:pPr>
            <a:r>
              <a:rPr lang="en-US" dirty="0" smtClean="0"/>
              <a:t>■ Abstract coupling between subject and observer</a:t>
            </a:r>
          </a:p>
          <a:p>
            <a:pPr>
              <a:buNone/>
            </a:pPr>
            <a:r>
              <a:rPr lang="en-US" dirty="0" smtClean="0"/>
              <a:t>■ Support for broadcast communication</a:t>
            </a:r>
            <a:endParaRPr lang="ne-NP" dirty="0" smtClean="0"/>
          </a:p>
          <a:p>
            <a:pPr>
              <a:buNone/>
            </a:pPr>
            <a:endParaRPr lang="en-US" dirty="0" smtClean="0"/>
          </a:p>
          <a:p>
            <a:pPr>
              <a:buNone/>
            </a:pPr>
            <a:r>
              <a:rPr lang="en-US" b="1" dirty="0" smtClean="0"/>
              <a:t>When to Use</a:t>
            </a:r>
          </a:p>
          <a:p>
            <a:pPr>
              <a:buNone/>
            </a:pPr>
            <a:r>
              <a:rPr lang="en-US" dirty="0" smtClean="0"/>
              <a:t>■ A change to one object requires changing the other object, and</a:t>
            </a:r>
            <a:r>
              <a:rPr lang="ne-NP" dirty="0" smtClean="0"/>
              <a:t> </a:t>
            </a:r>
            <a:r>
              <a:rPr lang="en-US" dirty="0" smtClean="0"/>
              <a:t>you don’t know how many objects need to change.</a:t>
            </a:r>
          </a:p>
          <a:p>
            <a:pPr>
              <a:buNone/>
            </a:pPr>
            <a:r>
              <a:rPr lang="en-US" dirty="0" smtClean="0"/>
              <a:t>■ An object should be able to notify other objects without making</a:t>
            </a:r>
            <a:r>
              <a:rPr lang="ne-NP" dirty="0" smtClean="0"/>
              <a:t> </a:t>
            </a:r>
            <a:r>
              <a:rPr lang="en-US" dirty="0" smtClean="0"/>
              <a:t>assumptions about the identity of those objects.</a:t>
            </a:r>
            <a:endParaRPr lang="ne-NP" dirty="0" smtClean="0"/>
          </a:p>
          <a:p>
            <a:pPr>
              <a:buNone/>
            </a:pPr>
            <a:endParaRPr lang="ne-NP" dirty="0" smtClean="0"/>
          </a:p>
          <a:p>
            <a:pPr>
              <a:buNone/>
            </a:pPr>
            <a:r>
              <a:rPr lang="en-US" b="1" dirty="0" smtClean="0"/>
              <a:t>Examples</a:t>
            </a:r>
            <a:r>
              <a:rPr lang="en-US" dirty="0" smtClean="0"/>
              <a:t>:</a:t>
            </a:r>
            <a:endParaRPr lang="ne-NP" dirty="0" smtClean="0"/>
          </a:p>
          <a:p>
            <a:r>
              <a:rPr lang="en-US" b="1" dirty="0" smtClean="0"/>
              <a:t>Model View Controller Pattern</a:t>
            </a:r>
            <a:r>
              <a:rPr lang="en-US" dirty="0" smtClean="0"/>
              <a:t> - In MVC the this pattern is used to decouple the model from the view. View represents the </a:t>
            </a:r>
            <a:r>
              <a:rPr lang="en-US" b="1" dirty="0" smtClean="0"/>
              <a:t>Observer</a:t>
            </a:r>
            <a:r>
              <a:rPr lang="en-US" dirty="0" smtClean="0"/>
              <a:t> and the model is the </a:t>
            </a:r>
            <a:r>
              <a:rPr lang="en-US" b="1" dirty="0" smtClean="0"/>
              <a:t>Observable</a:t>
            </a:r>
            <a:r>
              <a:rPr lang="en-US" dirty="0" smtClean="0"/>
              <a:t> object.</a:t>
            </a:r>
            <a:r>
              <a:rPr lang="ne-NP" dirty="0" smtClean="0"/>
              <a:t> </a:t>
            </a:r>
          </a:p>
          <a:p>
            <a:endParaRPr lang="en-US" dirty="0" smtClean="0"/>
          </a:p>
          <a:p>
            <a:r>
              <a:rPr lang="en-US" b="1" dirty="0" smtClean="0"/>
              <a:t>Event management</a:t>
            </a:r>
            <a:r>
              <a:rPr lang="en-US" dirty="0" smtClean="0"/>
              <a:t> - Swing and .Net are extensively using the </a:t>
            </a:r>
            <a:r>
              <a:rPr lang="en-US" b="1" i="1" dirty="0" smtClean="0"/>
              <a:t>Observer</a:t>
            </a:r>
            <a:r>
              <a:rPr lang="en-US" dirty="0" smtClean="0"/>
              <a:t> pattern for implementing the </a:t>
            </a:r>
            <a:r>
              <a:rPr lang="en-US" b="1" i="1" dirty="0" smtClean="0"/>
              <a:t>events mechanism</a:t>
            </a:r>
            <a:r>
              <a:rPr lang="en-US" dirty="0" smtClean="0"/>
              <a:t>.</a:t>
            </a:r>
          </a:p>
          <a:p>
            <a:pPr>
              <a:buNone/>
            </a:pPr>
            <a:endParaRPr lang="ne-NP" dirty="0" smtClean="0"/>
          </a:p>
          <a:p>
            <a:pPr>
              <a:buNone/>
            </a:pPr>
            <a:endParaRPr lang="ne-NP" dirty="0" smtClean="0"/>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143000"/>
          </a:xfrm>
        </p:spPr>
        <p:txBody>
          <a:bodyPr/>
          <a:lstStyle/>
          <a:p>
            <a:pPr algn="ctr"/>
            <a:r>
              <a:rPr lang="ne-NP" b="1" dirty="0" smtClean="0"/>
              <a:t>Bridge Pattern : Diagram</a:t>
            </a:r>
            <a:endParaRPr lang="en-US" b="1"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642910" y="1571612"/>
            <a:ext cx="7943136" cy="5072098"/>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857232"/>
            <a:ext cx="8258204" cy="846980"/>
          </a:xfrm>
        </p:spPr>
        <p:txBody>
          <a:bodyPr/>
          <a:lstStyle/>
          <a:p>
            <a:pPr algn="ctr"/>
            <a:r>
              <a:rPr lang="ne-NP" b="1" dirty="0" smtClean="0"/>
              <a:t>Bridge Pattern : Diagram</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Abstraction</a:t>
            </a:r>
            <a:r>
              <a:rPr lang="en-US" dirty="0" smtClean="0"/>
              <a:t> - defines abstraction interface.</a:t>
            </a:r>
            <a:endParaRPr lang="ne-NP" dirty="0" smtClean="0"/>
          </a:p>
          <a:p>
            <a:endParaRPr lang="en-US" dirty="0" smtClean="0"/>
          </a:p>
          <a:p>
            <a:r>
              <a:rPr lang="en-US" b="1" dirty="0" smtClean="0"/>
              <a:t>AbstractionImpl</a:t>
            </a:r>
            <a:r>
              <a:rPr lang="en-US" dirty="0" smtClean="0"/>
              <a:t> - Implements the abstraction interface using a reference to an object of type Implementor.</a:t>
            </a:r>
            <a:endParaRPr lang="ne-NP" dirty="0" smtClean="0"/>
          </a:p>
          <a:p>
            <a:endParaRPr lang="en-US" dirty="0" smtClean="0"/>
          </a:p>
          <a:p>
            <a:r>
              <a:rPr lang="en-US" b="1" dirty="0" smtClean="0"/>
              <a:t>Implementor</a:t>
            </a:r>
            <a:r>
              <a:rPr lang="en-US" dirty="0" smtClean="0"/>
              <a:t> - Implementor defines the interface for implementation classes. This interface does not need to correspond directly to abstraction interface </a:t>
            </a:r>
            <a:r>
              <a:rPr lang="ne-NP" dirty="0" smtClean="0"/>
              <a:t> </a:t>
            </a:r>
            <a:r>
              <a:rPr lang="en-US" dirty="0" smtClean="0"/>
              <a:t>and can be very different. </a:t>
            </a:r>
            <a:r>
              <a:rPr lang="en-US" b="1" i="1" dirty="0" smtClean="0"/>
              <a:t>Abstraction</a:t>
            </a:r>
            <a:r>
              <a:rPr lang="ne-NP" b="1" i="1" dirty="0" smtClean="0"/>
              <a:t>I</a:t>
            </a:r>
            <a:r>
              <a:rPr lang="en-US" b="1" i="1" dirty="0" smtClean="0"/>
              <a:t>mp </a:t>
            </a:r>
            <a:r>
              <a:rPr lang="en-US" dirty="0" smtClean="0"/>
              <a:t>provides an implementation in terms of operations provided by Implementor</a:t>
            </a:r>
            <a:r>
              <a:rPr lang="ne-NP" dirty="0" smtClean="0"/>
              <a:t> </a:t>
            </a:r>
            <a:r>
              <a:rPr lang="en-US" dirty="0" smtClean="0"/>
              <a:t> interface.</a:t>
            </a:r>
            <a:endParaRPr lang="ne-NP" dirty="0" smtClean="0"/>
          </a:p>
          <a:p>
            <a:endParaRPr lang="en-US" dirty="0" smtClean="0"/>
          </a:p>
          <a:p>
            <a:r>
              <a:rPr lang="en-US" b="1" dirty="0" smtClean="0"/>
              <a:t>ConcreteImplementor1, ConcreteImplementor2</a:t>
            </a:r>
            <a:r>
              <a:rPr lang="en-US" dirty="0" smtClean="0"/>
              <a:t> - Implements the Implementor interface.</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1828"/>
            <a:ext cx="8229600" cy="725470"/>
          </a:xfrm>
        </p:spPr>
        <p:txBody>
          <a:bodyPr>
            <a:normAutofit fontScale="90000"/>
          </a:bodyPr>
          <a:lstStyle/>
          <a:p>
            <a:pPr algn="ctr"/>
            <a:r>
              <a:rPr lang="ne-NP" b="1" dirty="0" smtClean="0"/>
              <a:t>Bridge Pattern : </a:t>
            </a:r>
            <a:r>
              <a:rPr lang="ne-NP" sz="3100" b="1" dirty="0" smtClean="0"/>
              <a:t>Benefits &amp; When to Use</a:t>
            </a:r>
            <a:endParaRPr lang="en-US" sz="3100" b="1" dirty="0"/>
          </a:p>
        </p:txBody>
      </p:sp>
      <p:sp>
        <p:nvSpPr>
          <p:cNvPr id="3" name="Content Placeholder 2"/>
          <p:cNvSpPr>
            <a:spLocks noGrp="1"/>
          </p:cNvSpPr>
          <p:nvPr>
            <p:ph idx="1"/>
          </p:nvPr>
        </p:nvSpPr>
        <p:spPr>
          <a:xfrm>
            <a:off x="457200" y="1643050"/>
            <a:ext cx="8401080" cy="4786346"/>
          </a:xfrm>
        </p:spPr>
        <p:txBody>
          <a:bodyPr>
            <a:normAutofit fontScale="77500" lnSpcReduction="20000"/>
          </a:bodyPr>
          <a:lstStyle/>
          <a:p>
            <a:pPr>
              <a:buNone/>
            </a:pPr>
            <a:r>
              <a:rPr lang="en-US" b="1" dirty="0" smtClean="0"/>
              <a:t>Benefits</a:t>
            </a:r>
            <a:r>
              <a:rPr lang="ne-NP" b="1" dirty="0" smtClean="0"/>
              <a:t> :</a:t>
            </a:r>
            <a:endParaRPr lang="en-US" b="1" dirty="0"/>
          </a:p>
          <a:p>
            <a:pPr>
              <a:buNone/>
            </a:pPr>
            <a:r>
              <a:rPr lang="en-US" dirty="0" smtClean="0"/>
              <a:t>■ </a:t>
            </a:r>
            <a:r>
              <a:rPr lang="en-US" dirty="0"/>
              <a:t>Enables you to </a:t>
            </a:r>
            <a:r>
              <a:rPr lang="en-US" b="1" dirty="0"/>
              <a:t>separate the interface </a:t>
            </a:r>
            <a:r>
              <a:rPr lang="en-US" dirty="0"/>
              <a:t>from the implementation</a:t>
            </a:r>
          </a:p>
          <a:p>
            <a:pPr>
              <a:buNone/>
            </a:pPr>
            <a:r>
              <a:rPr lang="en-US" dirty="0"/>
              <a:t>■ Improves extensibility</a:t>
            </a:r>
          </a:p>
          <a:p>
            <a:pPr>
              <a:buNone/>
            </a:pPr>
            <a:r>
              <a:rPr lang="en-US" dirty="0"/>
              <a:t>■ Hides implementation details from </a:t>
            </a:r>
            <a:r>
              <a:rPr lang="en-US" dirty="0" smtClean="0"/>
              <a:t>clients</a:t>
            </a:r>
            <a:endParaRPr lang="ne-NP" dirty="0" smtClean="0"/>
          </a:p>
          <a:p>
            <a:pPr>
              <a:buNone/>
            </a:pPr>
            <a:endParaRPr lang="en-US" dirty="0"/>
          </a:p>
          <a:p>
            <a:pPr>
              <a:buNone/>
            </a:pPr>
            <a:r>
              <a:rPr lang="en-US" b="1" dirty="0"/>
              <a:t>When to </a:t>
            </a:r>
            <a:r>
              <a:rPr lang="en-US" b="1" dirty="0" smtClean="0"/>
              <a:t>Use</a:t>
            </a:r>
            <a:r>
              <a:rPr lang="ne-NP" b="1" dirty="0" smtClean="0"/>
              <a:t> :</a:t>
            </a:r>
            <a:endParaRPr lang="ne-NP" dirty="0" smtClean="0"/>
          </a:p>
          <a:p>
            <a:pPr>
              <a:buNone/>
            </a:pPr>
            <a:r>
              <a:rPr lang="en-US" dirty="0" smtClean="0"/>
              <a:t>■ </a:t>
            </a:r>
            <a:r>
              <a:rPr lang="en-US" dirty="0"/>
              <a:t>You want to </a:t>
            </a:r>
            <a:r>
              <a:rPr lang="en-US" b="1" dirty="0"/>
              <a:t>avoid a permanent binding </a:t>
            </a:r>
            <a:r>
              <a:rPr lang="en-US" dirty="0"/>
              <a:t>between an </a:t>
            </a:r>
            <a:r>
              <a:rPr lang="en-US" b="1" dirty="0"/>
              <a:t>abstraction</a:t>
            </a:r>
          </a:p>
          <a:p>
            <a:pPr>
              <a:buNone/>
            </a:pPr>
            <a:r>
              <a:rPr lang="en-US" dirty="0"/>
              <a:t>and its </a:t>
            </a:r>
            <a:r>
              <a:rPr lang="en-US" b="1" dirty="0"/>
              <a:t>implementation</a:t>
            </a:r>
            <a:r>
              <a:rPr lang="en-US" dirty="0" smtClean="0"/>
              <a:t>.</a:t>
            </a:r>
            <a:endParaRPr lang="ne-NP" dirty="0" smtClean="0"/>
          </a:p>
          <a:p>
            <a:pPr>
              <a:buNone/>
            </a:pPr>
            <a:endParaRPr lang="en-US" dirty="0"/>
          </a:p>
          <a:p>
            <a:pPr>
              <a:buNone/>
            </a:pPr>
            <a:r>
              <a:rPr lang="en-US" dirty="0"/>
              <a:t>■ Both the abstractions and their implementations should be </a:t>
            </a:r>
            <a:r>
              <a:rPr lang="en-US" b="1" dirty="0"/>
              <a:t>extensible</a:t>
            </a:r>
          </a:p>
          <a:p>
            <a:pPr>
              <a:buNone/>
            </a:pPr>
            <a:r>
              <a:rPr lang="en-US" b="1" dirty="0"/>
              <a:t>using subclasses</a:t>
            </a:r>
            <a:r>
              <a:rPr lang="en-US" b="1" dirty="0" smtClean="0"/>
              <a:t>.</a:t>
            </a:r>
            <a:endParaRPr lang="ne-NP" b="1" dirty="0" smtClean="0"/>
          </a:p>
          <a:p>
            <a:pPr>
              <a:buNone/>
            </a:pPr>
            <a:endParaRPr lang="en-US" b="1" dirty="0"/>
          </a:p>
          <a:p>
            <a:pPr>
              <a:buNone/>
            </a:pPr>
            <a:r>
              <a:rPr lang="en-US" dirty="0"/>
              <a:t>■ Changes in the implementation of an abstraction should have no</a:t>
            </a:r>
          </a:p>
          <a:p>
            <a:pPr>
              <a:buNone/>
            </a:pPr>
            <a:r>
              <a:rPr lang="en-US" dirty="0"/>
              <a:t>impact on clients; that is, </a:t>
            </a:r>
            <a:r>
              <a:rPr lang="en-US" sz="2600" dirty="0"/>
              <a:t>you should not have to </a:t>
            </a:r>
            <a:r>
              <a:rPr lang="en-US" sz="2600" b="1" dirty="0"/>
              <a:t>recompile </a:t>
            </a:r>
            <a:r>
              <a:rPr lang="en-US" sz="2600" b="1" dirty="0" smtClean="0"/>
              <a:t>their</a:t>
            </a:r>
            <a:r>
              <a:rPr lang="ne-NP" sz="2600" b="1" dirty="0" smtClean="0"/>
              <a:t> </a:t>
            </a:r>
            <a:r>
              <a:rPr lang="en-US" sz="2600" b="1" dirty="0" smtClean="0"/>
              <a:t>code</a:t>
            </a:r>
            <a:r>
              <a:rPr lang="en-US" sz="2600" b="1" dirty="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8952"/>
            <a:ext cx="8229600" cy="796908"/>
          </a:xfrm>
        </p:spPr>
        <p:txBody>
          <a:bodyPr anchor="t">
            <a:normAutofit fontScale="90000"/>
          </a:bodyPr>
          <a:lstStyle/>
          <a:p>
            <a:pPr algn="ctr"/>
            <a:r>
              <a:rPr lang="ne-NP" b="1" dirty="0" smtClean="0"/>
              <a:t>3. </a:t>
            </a:r>
            <a:r>
              <a:rPr lang="en-US" b="1" dirty="0" smtClean="0"/>
              <a:t>Composite Pattern</a:t>
            </a:r>
            <a:br>
              <a:rPr lang="en-US" b="1" dirty="0" smtClean="0"/>
            </a:br>
            <a:endParaRPr lang="en-US" b="1" dirty="0"/>
          </a:p>
        </p:txBody>
      </p:sp>
      <p:sp>
        <p:nvSpPr>
          <p:cNvPr id="3" name="Content Placeholder 2"/>
          <p:cNvSpPr>
            <a:spLocks noGrp="1"/>
          </p:cNvSpPr>
          <p:nvPr>
            <p:ph idx="1"/>
          </p:nvPr>
        </p:nvSpPr>
        <p:spPr>
          <a:xfrm>
            <a:off x="457200" y="1357298"/>
            <a:ext cx="8229600" cy="5143536"/>
          </a:xfrm>
        </p:spPr>
        <p:txBody>
          <a:bodyPr>
            <a:normAutofit lnSpcReduction="10000"/>
          </a:bodyPr>
          <a:lstStyle/>
          <a:p>
            <a:r>
              <a:rPr lang="en-US" dirty="0" smtClean="0"/>
              <a:t>The </a:t>
            </a:r>
            <a:r>
              <a:rPr lang="en-US" dirty="0"/>
              <a:t>Composite pattern enables you to </a:t>
            </a:r>
            <a:r>
              <a:rPr lang="en-US" b="1" dirty="0"/>
              <a:t>create hierarchical tree </a:t>
            </a:r>
            <a:r>
              <a:rPr lang="en-US" b="1" dirty="0" smtClean="0"/>
              <a:t>structures</a:t>
            </a:r>
            <a:r>
              <a:rPr lang="ne-NP" dirty="0" smtClean="0"/>
              <a:t> </a:t>
            </a:r>
            <a:r>
              <a:rPr lang="en-US" dirty="0" smtClean="0"/>
              <a:t>of </a:t>
            </a:r>
            <a:r>
              <a:rPr lang="en-US" dirty="0"/>
              <a:t>varying complexity, while allowing every element in the </a:t>
            </a:r>
            <a:r>
              <a:rPr lang="en-US" dirty="0" smtClean="0"/>
              <a:t>structure</a:t>
            </a:r>
            <a:r>
              <a:rPr lang="ne-NP" dirty="0" smtClean="0"/>
              <a:t> </a:t>
            </a:r>
            <a:r>
              <a:rPr lang="en-US" dirty="0" smtClean="0"/>
              <a:t>to </a:t>
            </a:r>
            <a:r>
              <a:rPr lang="en-US" b="1" dirty="0"/>
              <a:t>operate with a uniform interface</a:t>
            </a:r>
            <a:r>
              <a:rPr lang="en-US" dirty="0"/>
              <a:t>. </a:t>
            </a:r>
            <a:endParaRPr lang="ne-NP" dirty="0" smtClean="0"/>
          </a:p>
          <a:p>
            <a:endParaRPr lang="ne-NP" dirty="0" smtClean="0"/>
          </a:p>
          <a:p>
            <a:r>
              <a:rPr lang="en-US" dirty="0" smtClean="0"/>
              <a:t>The </a:t>
            </a:r>
            <a:r>
              <a:rPr lang="en-US" dirty="0"/>
              <a:t>Composite </a:t>
            </a:r>
            <a:r>
              <a:rPr lang="en-US" dirty="0" smtClean="0"/>
              <a:t>pattern</a:t>
            </a:r>
            <a:r>
              <a:rPr lang="ne-NP" dirty="0" smtClean="0"/>
              <a:t> </a:t>
            </a:r>
            <a:r>
              <a:rPr lang="en-US" dirty="0" smtClean="0"/>
              <a:t>combines </a:t>
            </a:r>
            <a:r>
              <a:rPr lang="en-US" dirty="0"/>
              <a:t>objects into </a:t>
            </a:r>
            <a:r>
              <a:rPr lang="en-US" b="1" dirty="0"/>
              <a:t>tree structures </a:t>
            </a:r>
            <a:r>
              <a:rPr lang="en-US" dirty="0"/>
              <a:t>to represent </a:t>
            </a:r>
            <a:r>
              <a:rPr lang="en-US" b="1" dirty="0"/>
              <a:t>either the whole </a:t>
            </a:r>
            <a:r>
              <a:rPr lang="en-US" b="1" dirty="0" smtClean="0"/>
              <a:t>hierarchy</a:t>
            </a:r>
            <a:r>
              <a:rPr lang="ne-NP" dirty="0" smtClean="0"/>
              <a:t> </a:t>
            </a:r>
            <a:r>
              <a:rPr lang="en-US" dirty="0" smtClean="0"/>
              <a:t>or </a:t>
            </a:r>
            <a:r>
              <a:rPr lang="en-US" b="1" dirty="0"/>
              <a:t>a part of the hierarchy. </a:t>
            </a:r>
            <a:endParaRPr lang="ne-NP" b="1" dirty="0" smtClean="0"/>
          </a:p>
          <a:p>
            <a:endParaRPr lang="ne-NP" dirty="0"/>
          </a:p>
          <a:p>
            <a:r>
              <a:rPr lang="en-US" dirty="0" smtClean="0"/>
              <a:t>This </a:t>
            </a:r>
            <a:r>
              <a:rPr lang="en-US" dirty="0"/>
              <a:t>means the Composite </a:t>
            </a:r>
            <a:r>
              <a:rPr lang="en-US" dirty="0" smtClean="0"/>
              <a:t>pattern</a:t>
            </a:r>
            <a:r>
              <a:rPr lang="ne-NP" dirty="0" smtClean="0"/>
              <a:t> </a:t>
            </a:r>
            <a:r>
              <a:rPr lang="en-US" dirty="0"/>
              <a:t>allows clients to treat </a:t>
            </a:r>
            <a:r>
              <a:rPr lang="en-US" b="1" dirty="0"/>
              <a:t>individual</a:t>
            </a:r>
            <a:r>
              <a:rPr lang="en-US" dirty="0"/>
              <a:t> objects and </a:t>
            </a:r>
            <a:r>
              <a:rPr lang="en-US" b="1" dirty="0"/>
              <a:t>compositions</a:t>
            </a:r>
            <a:r>
              <a:rPr lang="en-US" dirty="0"/>
              <a:t> of objects uniformly.</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933</TotalTime>
  <Words>3587</Words>
  <Application>Microsoft Office PowerPoint</Application>
  <PresentationFormat>On-screen Show (4:3)</PresentationFormat>
  <Paragraphs>372</Paragraphs>
  <Slides>59</Slides>
  <Notes>0</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Flow</vt:lpstr>
      <vt:lpstr>Structural Patterns </vt:lpstr>
      <vt:lpstr>1. Adapter Pattern </vt:lpstr>
      <vt:lpstr>Adapter Pattern : Diagram</vt:lpstr>
      <vt:lpstr>Adapter Patten : Benefits &amp; When to Use   </vt:lpstr>
      <vt:lpstr>2. Bridge Pattern </vt:lpstr>
      <vt:lpstr>Bridge Pattern : Diagram</vt:lpstr>
      <vt:lpstr>Bridge Pattern : Diagram</vt:lpstr>
      <vt:lpstr>Bridge Pattern : Benefits &amp; When to Use</vt:lpstr>
      <vt:lpstr>3. Composite Pattern </vt:lpstr>
      <vt:lpstr>Composite Pattern : Diagram </vt:lpstr>
      <vt:lpstr>Composite Pattern : participants  </vt:lpstr>
      <vt:lpstr>Composite Pattern : Benefits &amp; When to use </vt:lpstr>
      <vt:lpstr>4. Decorator Pattern</vt:lpstr>
      <vt:lpstr>Decorator Pattern : Diagram</vt:lpstr>
      <vt:lpstr>Decorator Pattern : Participants</vt:lpstr>
      <vt:lpstr>Decorator Pattern : Benefits</vt:lpstr>
      <vt:lpstr>Decorator Pattern : When to Use</vt:lpstr>
      <vt:lpstr>5. Façade Pattern </vt:lpstr>
      <vt:lpstr>Façade Pattern : Diagram </vt:lpstr>
      <vt:lpstr>Façade Pattern : Benefits </vt:lpstr>
      <vt:lpstr>Façade Pattern : When to Use </vt:lpstr>
      <vt:lpstr>6. Flyweight Pattern </vt:lpstr>
      <vt:lpstr>Flyweight Pattern : Diagram </vt:lpstr>
      <vt:lpstr>Flyweight Pattern : Participants </vt:lpstr>
      <vt:lpstr>Flyweight Pattern : When to Use </vt:lpstr>
      <vt:lpstr>7. Proxy Pattern </vt:lpstr>
      <vt:lpstr>Proxy Pattern : Diagram </vt:lpstr>
      <vt:lpstr>Proxy Pattern : Participants </vt:lpstr>
      <vt:lpstr>Proxy Pattern : When to Use </vt:lpstr>
      <vt:lpstr>Behavioral Patterns </vt:lpstr>
      <vt:lpstr>1. Chain of Responsibility Pattern</vt:lpstr>
      <vt:lpstr>Chain of Responsibility Pattern : Diagram</vt:lpstr>
      <vt:lpstr>Chain of Responsibility Pattern : Participants</vt:lpstr>
      <vt:lpstr>Chain of Responsibility Pattern : Benefits</vt:lpstr>
      <vt:lpstr>Chain of Responsibility Pattern : When to Use </vt:lpstr>
      <vt:lpstr>2. Command Pattern </vt:lpstr>
      <vt:lpstr>Command Pattern : Diagram</vt:lpstr>
      <vt:lpstr>Command Pattern : Participants</vt:lpstr>
      <vt:lpstr>Command Pattern : Benefits &amp; When to Use   </vt:lpstr>
      <vt:lpstr>3. Interpreter Pattern</vt:lpstr>
      <vt:lpstr>Interpreter Pattern : Diagram</vt:lpstr>
      <vt:lpstr>Interpreter Pattern : Benefits &amp; When to Use</vt:lpstr>
      <vt:lpstr>4. Iterator Pattern</vt:lpstr>
      <vt:lpstr>Iterator Pattern : Diagram</vt:lpstr>
      <vt:lpstr>Iterator Pattern : Benefits &amp; When to Use</vt:lpstr>
      <vt:lpstr>Mediator Pattern </vt:lpstr>
      <vt:lpstr>Mediator Pattern : Diagram</vt:lpstr>
      <vt:lpstr>Mediator Pattern : Participants</vt:lpstr>
      <vt:lpstr>Mediator Pattern : Benefits </vt:lpstr>
      <vt:lpstr>Mediator Pattern : Related Patterns</vt:lpstr>
      <vt:lpstr>Momento Pattern</vt:lpstr>
      <vt:lpstr>Momento Pattern : Diagram</vt:lpstr>
      <vt:lpstr>Momento Pattern : Participants </vt:lpstr>
      <vt:lpstr>Momento Pattern : Participants </vt:lpstr>
      <vt:lpstr>Momento Pattern : Benefits &amp; When to Use</vt:lpstr>
      <vt:lpstr>Observer Pattern</vt:lpstr>
      <vt:lpstr>Observer Pattern : Diagram</vt:lpstr>
      <vt:lpstr>Observer Pattern : Participants</vt:lpstr>
      <vt:lpstr>Observer Pattern : Benefits &amp; When to Use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Structural Patterns </dc:title>
  <dc:creator>Tika Sigdel</dc:creator>
  <cp:lastModifiedBy>Tika Sigdel</cp:lastModifiedBy>
  <cp:revision>256</cp:revision>
  <dcterms:created xsi:type="dcterms:W3CDTF">2013-05-28T16:26:42Z</dcterms:created>
  <dcterms:modified xsi:type="dcterms:W3CDTF">2014-05-15T00:44:12Z</dcterms:modified>
</cp:coreProperties>
</file>