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sldIdLst>
    <p:sldId id="299" r:id="rId2"/>
    <p:sldId id="260" r:id="rId3"/>
    <p:sldId id="261" r:id="rId4"/>
    <p:sldId id="264" r:id="rId5"/>
    <p:sldId id="263" r:id="rId6"/>
    <p:sldId id="262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8" r:id="rId18"/>
    <p:sldId id="275" r:id="rId19"/>
    <p:sldId id="276" r:id="rId20"/>
    <p:sldId id="277" r:id="rId21"/>
    <p:sldId id="257" r:id="rId22"/>
    <p:sldId id="256" r:id="rId23"/>
    <p:sldId id="258" r:id="rId24"/>
    <p:sldId id="259" r:id="rId25"/>
    <p:sldId id="280" r:id="rId26"/>
    <p:sldId id="279" r:id="rId27"/>
    <p:sldId id="281" r:id="rId28"/>
    <p:sldId id="282" r:id="rId29"/>
    <p:sldId id="286" r:id="rId30"/>
    <p:sldId id="285" r:id="rId31"/>
    <p:sldId id="300" r:id="rId32"/>
    <p:sldId id="284" r:id="rId33"/>
    <p:sldId id="283" r:id="rId34"/>
    <p:sldId id="289" r:id="rId35"/>
    <p:sldId id="288" r:id="rId36"/>
    <p:sldId id="301" r:id="rId37"/>
    <p:sldId id="287" r:id="rId38"/>
    <p:sldId id="290" r:id="rId39"/>
    <p:sldId id="293" r:id="rId40"/>
    <p:sldId id="292" r:id="rId41"/>
    <p:sldId id="302" r:id="rId42"/>
    <p:sldId id="294" r:id="rId43"/>
    <p:sldId id="291" r:id="rId44"/>
    <p:sldId id="295" r:id="rId45"/>
    <p:sldId id="298" r:id="rId46"/>
    <p:sldId id="297" r:id="rId47"/>
    <p:sldId id="296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65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B086AF-98F9-46E8-ABC7-29E5CDC2A16C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Java EE Environment</a:t>
            </a:r>
            <a:endParaRPr lang="en-US" b="1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8018" y="1935163"/>
            <a:ext cx="632796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 marketplace for components—</a:t>
            </a:r>
            <a:r>
              <a:rPr lang="ne-NP" b="1" dirty="0" smtClean="0"/>
              <a:t> </a:t>
            </a:r>
          </a:p>
          <a:p>
            <a:r>
              <a:rPr lang="en-US" dirty="0" smtClean="0"/>
              <a:t>Component-based design ensures that</a:t>
            </a:r>
            <a:r>
              <a:rPr lang="ne-NP" dirty="0" smtClean="0"/>
              <a:t> </a:t>
            </a:r>
            <a:r>
              <a:rPr lang="en-US" dirty="0" smtClean="0"/>
              <a:t>many types of behavior can be </a:t>
            </a:r>
            <a:r>
              <a:rPr lang="en-US" b="1" i="1" dirty="0" smtClean="0"/>
              <a:t>standardized</a:t>
            </a:r>
            <a:r>
              <a:rPr lang="en-US" dirty="0" smtClean="0"/>
              <a:t>, </a:t>
            </a:r>
            <a:r>
              <a:rPr lang="en-US" b="1" i="1" dirty="0" smtClean="0"/>
              <a:t>packaged</a:t>
            </a:r>
            <a:r>
              <a:rPr lang="en-US" dirty="0" smtClean="0"/>
              <a:t>, and </a:t>
            </a:r>
            <a:r>
              <a:rPr lang="en-US" b="1" i="1" dirty="0" smtClean="0"/>
              <a:t>reused</a:t>
            </a:r>
            <a:r>
              <a:rPr lang="en-US" dirty="0" smtClean="0"/>
              <a:t> by any</a:t>
            </a:r>
            <a:r>
              <a:rPr lang="ne-NP" dirty="0" smtClean="0"/>
              <a:t> </a:t>
            </a:r>
            <a:r>
              <a:rPr lang="en-US" dirty="0" smtClean="0"/>
              <a:t>J2EE application.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 Component vendors will provide a variety of off-the-shelf</a:t>
            </a:r>
            <a:r>
              <a:rPr lang="ne-NP" dirty="0" smtClean="0"/>
              <a:t> </a:t>
            </a:r>
            <a:r>
              <a:rPr lang="en-US" dirty="0" smtClean="0"/>
              <a:t>component solutions, including accounting </a:t>
            </a:r>
            <a:r>
              <a:rPr lang="en-US" b="1" i="1" dirty="0" smtClean="0"/>
              <a:t>beans</a:t>
            </a:r>
            <a:r>
              <a:rPr lang="en-US" dirty="0" smtClean="0"/>
              <a:t>, user interface </a:t>
            </a:r>
            <a:r>
              <a:rPr lang="en-US" b="1" i="1" dirty="0" smtClean="0"/>
              <a:t>templates</a:t>
            </a:r>
            <a:r>
              <a:rPr lang="ne-NP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b="1" dirty="0" smtClean="0"/>
              <a:t> 4. </a:t>
            </a:r>
            <a:r>
              <a:rPr lang="en-US" sz="4000" b="1" dirty="0" smtClean="0"/>
              <a:t>Scales</a:t>
            </a:r>
            <a:r>
              <a:rPr lang="en-US" b="1" dirty="0" smtClean="0"/>
              <a:t> Easily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J2EE containers provide a mechanism that supports simplified scaling of distributed</a:t>
            </a:r>
            <a:r>
              <a:rPr lang="ne-NP" dirty="0" smtClean="0"/>
              <a:t> </a:t>
            </a:r>
            <a:r>
              <a:rPr lang="en-US" dirty="0" smtClean="0"/>
              <a:t>applications, with no application development effort.</a:t>
            </a:r>
            <a:endParaRPr lang="ne-NP" dirty="0" smtClean="0"/>
          </a:p>
          <a:p>
            <a:endParaRPr lang="en-US" dirty="0" smtClean="0"/>
          </a:p>
          <a:p>
            <a:r>
              <a:rPr lang="en-US" dirty="0" smtClean="0"/>
              <a:t>Because J2EE containers provide components with transaction support, database</a:t>
            </a:r>
            <a:r>
              <a:rPr lang="ne-NP" dirty="0" smtClean="0"/>
              <a:t> </a:t>
            </a:r>
            <a:r>
              <a:rPr lang="en-US" dirty="0" smtClean="0"/>
              <a:t>connections</a:t>
            </a:r>
            <a:endParaRPr lang="ne-NP" dirty="0" smtClean="0"/>
          </a:p>
          <a:p>
            <a:endParaRPr lang="ne-NP" dirty="0" smtClean="0"/>
          </a:p>
          <a:p>
            <a:r>
              <a:rPr lang="ne-NP" dirty="0" smtClean="0"/>
              <a:t>C</a:t>
            </a:r>
            <a:r>
              <a:rPr lang="en-US" dirty="0" smtClean="0"/>
              <a:t>ontainers may </a:t>
            </a:r>
            <a:r>
              <a:rPr lang="en-US" b="1" dirty="0" smtClean="0"/>
              <a:t>pool database</a:t>
            </a:r>
            <a:r>
              <a:rPr lang="ne-NP" b="1" dirty="0" smtClean="0"/>
              <a:t> </a:t>
            </a:r>
            <a:r>
              <a:rPr lang="en-US" b="1" dirty="0" smtClean="0"/>
              <a:t>connections</a:t>
            </a:r>
            <a:r>
              <a:rPr lang="en-US" dirty="0" smtClean="0"/>
              <a:t>, providing clients with quick, efficient</a:t>
            </a:r>
            <a:r>
              <a:rPr lang="ne-NP" dirty="0" smtClean="0"/>
              <a:t> </a:t>
            </a:r>
            <a:r>
              <a:rPr lang="en-US" dirty="0" smtClean="0"/>
              <a:t>access to data</a:t>
            </a:r>
            <a:r>
              <a:rPr lang="ne-NP" dirty="0" smtClean="0"/>
              <a:t> b</a:t>
            </a:r>
            <a:r>
              <a:rPr lang="en-US" dirty="0" smtClean="0"/>
              <a:t>ecause containers may run on multiple systems, Web containers can automatically</a:t>
            </a:r>
            <a:r>
              <a:rPr lang="ne-NP" dirty="0" smtClean="0"/>
              <a:t> </a:t>
            </a:r>
            <a:r>
              <a:rPr lang="en-US" b="1" dirty="0" smtClean="0"/>
              <a:t>balance load </a:t>
            </a:r>
            <a:r>
              <a:rPr lang="en-US" dirty="0" smtClean="0"/>
              <a:t>in response to fluctuating demand.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000108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en-US" b="1" dirty="0" smtClean="0"/>
              <a:t>5</a:t>
            </a:r>
            <a:r>
              <a:rPr lang="ne-NP" b="1" dirty="0" smtClean="0"/>
              <a:t>.</a:t>
            </a:r>
            <a:r>
              <a:rPr lang="en-US" b="1" dirty="0" smtClean="0"/>
              <a:t> Simplified, Unified Security Model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J2EE security model is designed to support </a:t>
            </a:r>
            <a:r>
              <a:rPr lang="en-US" sz="2400" b="1" dirty="0" smtClean="0"/>
              <a:t>single sign </a:t>
            </a:r>
            <a:r>
              <a:rPr lang="en-US" sz="2400" dirty="0" smtClean="0"/>
              <a:t>on access to application</a:t>
            </a:r>
            <a:r>
              <a:rPr lang="ne-NP" sz="2400" dirty="0" smtClean="0"/>
              <a:t> </a:t>
            </a:r>
            <a:r>
              <a:rPr lang="en-US" sz="2400" dirty="0" smtClean="0"/>
              <a:t>services</a:t>
            </a:r>
            <a:r>
              <a:rPr lang="ne-NP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Component developers </a:t>
            </a:r>
            <a:r>
              <a:rPr lang="en-US" sz="2400" dirty="0" smtClean="0"/>
              <a:t>can specify the security requirements of a component</a:t>
            </a:r>
            <a:r>
              <a:rPr lang="ne-NP" sz="2400" dirty="0" smtClean="0"/>
              <a:t> </a:t>
            </a:r>
            <a:r>
              <a:rPr lang="en-US" sz="2400" dirty="0" smtClean="0"/>
              <a:t>at the method level</a:t>
            </a:r>
            <a:endParaRPr lang="ne-NP" sz="2400" dirty="0" smtClean="0"/>
          </a:p>
          <a:p>
            <a:endParaRPr lang="ne-NP" sz="2400" dirty="0" smtClean="0"/>
          </a:p>
          <a:p>
            <a:r>
              <a:rPr lang="en-US" sz="2400" dirty="0" smtClean="0"/>
              <a:t>While both Enterprise </a:t>
            </a:r>
            <a:r>
              <a:rPr lang="en-US" sz="2400" b="1" dirty="0" smtClean="0"/>
              <a:t>JavaBeans technology </a:t>
            </a:r>
            <a:r>
              <a:rPr lang="en-US" sz="2400" dirty="0" smtClean="0"/>
              <a:t>and</a:t>
            </a:r>
            <a:r>
              <a:rPr lang="ne-NP" sz="2400" dirty="0" smtClean="0"/>
              <a:t> </a:t>
            </a:r>
            <a:r>
              <a:rPr lang="en-US" sz="2400" b="1" dirty="0" smtClean="0"/>
              <a:t>Java Servlet </a:t>
            </a:r>
            <a:r>
              <a:rPr lang="en-US" sz="2400" dirty="0" smtClean="0"/>
              <a:t>APIs provide programmatic security control, the basic role-based security</a:t>
            </a:r>
            <a:r>
              <a:rPr lang="ne-NP" sz="2400" dirty="0" smtClean="0"/>
              <a:t> </a:t>
            </a:r>
            <a:r>
              <a:rPr lang="en-US" sz="2400" dirty="0" smtClean="0"/>
              <a:t>mechanism (where groups of users share specific permissions) is specified</a:t>
            </a:r>
            <a:r>
              <a:rPr lang="ne-NP" sz="2400" dirty="0" smtClean="0"/>
              <a:t> </a:t>
            </a:r>
            <a:r>
              <a:rPr lang="en-US" sz="2400" dirty="0" smtClean="0"/>
              <a:t>entirely at application deployment time.</a:t>
            </a:r>
            <a:endParaRPr lang="ne-NP" sz="2400" dirty="0" smtClean="0"/>
          </a:p>
          <a:p>
            <a:endParaRPr lang="ne-NP" sz="2400" dirty="0" smtClean="0"/>
          </a:p>
          <a:p>
            <a:r>
              <a:rPr lang="en-US" sz="2400" dirty="0" smtClean="0"/>
              <a:t> This provides both greater flexibility and</a:t>
            </a:r>
            <a:r>
              <a:rPr lang="ne-NP" sz="2400" dirty="0" smtClean="0"/>
              <a:t> </a:t>
            </a:r>
            <a:r>
              <a:rPr lang="en-US" sz="2400" dirty="0" smtClean="0"/>
              <a:t>better security control.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Multitier Application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Web container </a:t>
            </a:r>
            <a:r>
              <a:rPr lang="en-US" dirty="0" smtClean="0"/>
              <a:t>hosts Web</a:t>
            </a:r>
            <a:r>
              <a:rPr lang="ne-NP" dirty="0" smtClean="0"/>
              <a:t> </a:t>
            </a:r>
            <a:r>
              <a:rPr lang="en-US" dirty="0" smtClean="0"/>
              <a:t>components that are almost exclusively dedicated to handling a given application’s</a:t>
            </a:r>
            <a:r>
              <a:rPr lang="ne-NP" dirty="0" smtClean="0"/>
              <a:t> </a:t>
            </a:r>
            <a:r>
              <a:rPr lang="en-US" dirty="0" smtClean="0"/>
              <a:t>presentation logic.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EJB container </a:t>
            </a:r>
            <a:r>
              <a:rPr lang="en-US" dirty="0" smtClean="0"/>
              <a:t>hosts application</a:t>
            </a:r>
            <a:r>
              <a:rPr lang="ne-NP" dirty="0" smtClean="0"/>
              <a:t> </a:t>
            </a:r>
            <a:r>
              <a:rPr lang="en-US" dirty="0" smtClean="0"/>
              <a:t>components that use</a:t>
            </a:r>
            <a:r>
              <a:rPr lang="ne-NP" dirty="0" smtClean="0"/>
              <a:t> </a:t>
            </a:r>
            <a:r>
              <a:rPr lang="en-US" dirty="0" smtClean="0"/>
              <a:t>EIS resources to service requests from Web-tier components.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 Application </a:t>
            </a:r>
            <a:r>
              <a:rPr lang="en-US" b="1" dirty="0" smtClean="0"/>
              <a:t>back-office</a:t>
            </a:r>
            <a:r>
              <a:rPr lang="en-US" dirty="0" smtClean="0"/>
              <a:t> functionality is relatively isolated from</a:t>
            </a:r>
            <a:r>
              <a:rPr lang="ne-NP" dirty="0" smtClean="0"/>
              <a:t> </a:t>
            </a:r>
            <a:r>
              <a:rPr lang="en-US" dirty="0" smtClean="0"/>
              <a:t>the end-user look and feel.</a:t>
            </a:r>
            <a:endParaRPr lang="ne-NP" dirty="0" smtClean="0"/>
          </a:p>
          <a:p>
            <a:endParaRPr lang="ne-NP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Multitier Application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643050"/>
            <a:ext cx="914400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 smtClean="0"/>
              <a:t>MVC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Regardless of application domain or industry vertical, technology platform,</a:t>
            </a:r>
            <a:r>
              <a:rPr lang="ne-NP" dirty="0" smtClean="0"/>
              <a:t> </a:t>
            </a:r>
            <a:r>
              <a:rPr lang="en-US" dirty="0" smtClean="0"/>
              <a:t>and client-side technology, everyone agrees that three fundamental</a:t>
            </a:r>
            <a:r>
              <a:rPr lang="ne-NP" dirty="0" smtClean="0"/>
              <a:t> </a:t>
            </a:r>
            <a:r>
              <a:rPr lang="en-US" dirty="0" smtClean="0"/>
              <a:t>concepts should be decoupled and kept separate—namely, the </a:t>
            </a:r>
            <a:r>
              <a:rPr lang="en-US" b="1" dirty="0" smtClean="0"/>
              <a:t>data</a:t>
            </a:r>
            <a:r>
              <a:rPr lang="en-US" dirty="0" smtClean="0"/>
              <a:t>,</a:t>
            </a:r>
            <a:r>
              <a:rPr lang="ne-NP" dirty="0" smtClean="0"/>
              <a:t> </a:t>
            </a:r>
            <a:r>
              <a:rPr lang="en-US" dirty="0" smtClean="0"/>
              <a:t>the </a:t>
            </a:r>
            <a:r>
              <a:rPr lang="en-US" b="1" dirty="0" smtClean="0"/>
              <a:t>business logic</a:t>
            </a:r>
            <a:r>
              <a:rPr lang="en-US" dirty="0" smtClean="0"/>
              <a:t> that operates on that data, and the </a:t>
            </a:r>
            <a:r>
              <a:rPr lang="en-US" b="1" dirty="0" smtClean="0"/>
              <a:t>presentation</a:t>
            </a:r>
            <a:r>
              <a:rPr lang="en-US" dirty="0" smtClean="0"/>
              <a:t> of that</a:t>
            </a:r>
            <a:r>
              <a:rPr lang="ne-NP" dirty="0" smtClean="0"/>
              <a:t> </a:t>
            </a:r>
            <a:r>
              <a:rPr lang="en-US" dirty="0" smtClean="0"/>
              <a:t>data to the end user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In the JEE platform, design pattern that enforces this separation of concerns is called the</a:t>
            </a:r>
            <a:r>
              <a:rPr lang="ne-NP" dirty="0" smtClean="0"/>
              <a:t> </a:t>
            </a:r>
            <a:r>
              <a:rPr lang="en-US" dirty="0" smtClean="0"/>
              <a:t>MVC model.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Relationships Between MVC Participants</a:t>
            </a:r>
            <a:endParaRPr lang="en-US" sz="3600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28089" y="1935163"/>
            <a:ext cx="628782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Components of the MVC</a:t>
            </a:r>
            <a:r>
              <a:rPr lang="ne-NP" sz="4000" b="1" dirty="0" smtClean="0"/>
              <a:t> </a:t>
            </a:r>
            <a:r>
              <a:rPr lang="en-US" sz="4000" b="1" dirty="0" smtClean="0"/>
              <a:t>pattern.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controller receives the user</a:t>
            </a:r>
            <a:r>
              <a:rPr lang="ne-NP" dirty="0" smtClean="0"/>
              <a:t> </a:t>
            </a:r>
            <a:r>
              <a:rPr lang="en-US" dirty="0" smtClean="0"/>
              <a:t>input, constructs the appropriate model,</a:t>
            </a:r>
            <a:r>
              <a:rPr lang="ne-NP" dirty="0" smtClean="0"/>
              <a:t> </a:t>
            </a:r>
            <a:r>
              <a:rPr lang="en-US" dirty="0" smtClean="0"/>
              <a:t>and then passes it to the view. 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Both the</a:t>
            </a:r>
            <a:r>
              <a:rPr lang="ne-NP" dirty="0" smtClean="0"/>
              <a:t> </a:t>
            </a:r>
            <a:r>
              <a:rPr lang="en-US" dirty="0" smtClean="0"/>
              <a:t>controller and the view have a dependency</a:t>
            </a:r>
            <a:r>
              <a:rPr lang="ne-NP" dirty="0" smtClean="0"/>
              <a:t> </a:t>
            </a:r>
            <a:r>
              <a:rPr lang="en-US" dirty="0" smtClean="0"/>
              <a:t>on the model, but the model itself is kept</a:t>
            </a:r>
            <a:r>
              <a:rPr lang="ne-NP" dirty="0" smtClean="0"/>
              <a:t> </a:t>
            </a:r>
            <a:r>
              <a:rPr lang="en-US" dirty="0" smtClean="0"/>
              <a:t>ignorant of the controller and view.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Autofit/>
          </a:bodyPr>
          <a:lstStyle/>
          <a:p>
            <a:r>
              <a:rPr lang="ne-NP" sz="3600" b="1" dirty="0" smtClean="0"/>
              <a:t>T</a:t>
            </a:r>
            <a:r>
              <a:rPr lang="en-US" sz="3600" b="1" dirty="0" smtClean="0"/>
              <a:t>hree pieces o</a:t>
            </a:r>
            <a:r>
              <a:rPr lang="ne-NP" sz="3600" b="1" dirty="0" smtClean="0"/>
              <a:t>f</a:t>
            </a:r>
            <a:r>
              <a:rPr lang="en-US" sz="3600" b="1" dirty="0" smtClean="0"/>
              <a:t> the MVC pattern:</a:t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■ </a:t>
            </a:r>
            <a:r>
              <a:rPr lang="en-US" b="1" i="1" dirty="0" smtClean="0"/>
              <a:t>The model—</a:t>
            </a:r>
            <a:r>
              <a:rPr lang="ne-NP" b="1" i="1" dirty="0" smtClean="0"/>
              <a:t> </a:t>
            </a:r>
            <a:r>
              <a:rPr lang="en-US" i="1" dirty="0" smtClean="0"/>
              <a:t>The domain that your software is built around. </a:t>
            </a:r>
            <a:endParaRPr lang="ne-NP" i="1" dirty="0" smtClean="0"/>
          </a:p>
          <a:p>
            <a:pPr>
              <a:buNone/>
            </a:pPr>
            <a:r>
              <a:rPr lang="ne-NP" i="1" dirty="0" smtClean="0"/>
              <a:t>	</a:t>
            </a:r>
            <a:r>
              <a:rPr lang="en-US" i="1" dirty="0" smtClean="0"/>
              <a:t>If you were building</a:t>
            </a:r>
            <a:r>
              <a:rPr lang="ne-NP" i="1" dirty="0" smtClean="0"/>
              <a:t> </a:t>
            </a:r>
            <a:r>
              <a:rPr lang="en-US" dirty="0" smtClean="0"/>
              <a:t>a blog, your models might be </a:t>
            </a:r>
            <a:r>
              <a:rPr lang="en-US" b="1" i="1" dirty="0" smtClean="0"/>
              <a:t>post</a:t>
            </a:r>
            <a:r>
              <a:rPr lang="en-US" i="1" dirty="0" smtClean="0"/>
              <a:t> and </a:t>
            </a:r>
            <a:r>
              <a:rPr lang="en-US" b="1" i="1" dirty="0" smtClean="0"/>
              <a:t>comment</a:t>
            </a:r>
            <a:r>
              <a:rPr lang="en-US" i="1" dirty="0" smtClean="0"/>
              <a:t>. In some contexts, the term model</a:t>
            </a:r>
            <a:r>
              <a:rPr lang="ne-NP" i="1" dirty="0" smtClean="0"/>
              <a:t> </a:t>
            </a:r>
            <a:r>
              <a:rPr lang="en-US" dirty="0" smtClean="0"/>
              <a:t>might refer to a </a:t>
            </a:r>
            <a:r>
              <a:rPr lang="en-US" b="1" i="1" dirty="0" smtClean="0"/>
              <a:t>view-specific model—</a:t>
            </a:r>
            <a:r>
              <a:rPr lang="ne-NP" b="1" i="1" dirty="0" smtClean="0"/>
              <a:t> </a:t>
            </a:r>
            <a:r>
              <a:rPr lang="en-US" dirty="0" smtClean="0"/>
              <a:t>a</a:t>
            </a:r>
            <a:r>
              <a:rPr lang="en-US" b="1" i="1" dirty="0" smtClean="0"/>
              <a:t> </a:t>
            </a:r>
            <a:r>
              <a:rPr lang="en-US" dirty="0" smtClean="0"/>
              <a:t>representation of the domain for the</a:t>
            </a:r>
            <a:r>
              <a:rPr lang="ne-NP" dirty="0" smtClean="0"/>
              <a:t> </a:t>
            </a:r>
            <a:r>
              <a:rPr lang="en-US" dirty="0" smtClean="0"/>
              <a:t>specific purpose of being displayed in the user interface.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e-NP" b="1" dirty="0" smtClean="0"/>
              <a:t>T</a:t>
            </a:r>
            <a:r>
              <a:rPr lang="en-US" b="1" dirty="0" smtClean="0"/>
              <a:t>hree pieces o</a:t>
            </a:r>
            <a:r>
              <a:rPr lang="ne-NP" b="1" dirty="0" smtClean="0"/>
              <a:t>f</a:t>
            </a:r>
            <a:r>
              <a:rPr lang="en-US" b="1" dirty="0" smtClean="0"/>
              <a:t> the MVC pattern: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■ </a:t>
            </a:r>
            <a:r>
              <a:rPr lang="en-US" b="1" i="1" dirty="0" smtClean="0"/>
              <a:t>The view—</a:t>
            </a:r>
            <a:r>
              <a:rPr lang="ne-NP" b="1" i="1" dirty="0" smtClean="0"/>
              <a:t> </a:t>
            </a:r>
            <a:r>
              <a:rPr lang="en-US" i="1" dirty="0" smtClean="0"/>
              <a:t>The visual representation of a model, given some context.</a:t>
            </a:r>
            <a:endParaRPr lang="ne-NP" i="1" dirty="0" smtClean="0"/>
          </a:p>
          <a:p>
            <a:pPr>
              <a:buNone/>
            </a:pPr>
            <a:endParaRPr lang="ne-NP" i="1" dirty="0" smtClean="0"/>
          </a:p>
          <a:p>
            <a:r>
              <a:rPr lang="en-US" i="1" dirty="0" smtClean="0"/>
              <a:t> It’s usually</a:t>
            </a:r>
            <a:r>
              <a:rPr lang="ne-NP" i="1" dirty="0" smtClean="0"/>
              <a:t> </a:t>
            </a:r>
            <a:r>
              <a:rPr lang="en-US" dirty="0" smtClean="0"/>
              <a:t>the resulting markup that the framework renders to the browser, such as the</a:t>
            </a:r>
            <a:r>
              <a:rPr lang="ne-NP" dirty="0" smtClean="0"/>
              <a:t> </a:t>
            </a:r>
            <a:r>
              <a:rPr lang="en-US" dirty="0" smtClean="0"/>
              <a:t>HTML representing the blog post.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</a:t>
            </a:r>
            <a:r>
              <a:rPr lang="ne-NP" b="1" dirty="0" smtClean="0"/>
              <a:t>ava </a:t>
            </a:r>
            <a:r>
              <a:rPr lang="en-US" b="1" dirty="0" smtClean="0"/>
              <a:t>EE Platform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i="1" dirty="0" smtClean="0"/>
              <a:t>• Simplified architecture and development</a:t>
            </a:r>
          </a:p>
          <a:p>
            <a:pPr>
              <a:lnSpc>
                <a:spcPct val="150000"/>
              </a:lnSpc>
              <a:buNone/>
            </a:pPr>
            <a:r>
              <a:rPr lang="en-US" b="1" i="1" dirty="0" smtClean="0"/>
              <a:t>• Freedom of choice in servers, tools, and components</a:t>
            </a:r>
          </a:p>
          <a:p>
            <a:pPr>
              <a:lnSpc>
                <a:spcPct val="150000"/>
              </a:lnSpc>
              <a:buNone/>
            </a:pPr>
            <a:r>
              <a:rPr lang="en-US" b="1" i="1" dirty="0" smtClean="0"/>
              <a:t>• Integration with existing information systems</a:t>
            </a:r>
          </a:p>
          <a:p>
            <a:pPr>
              <a:lnSpc>
                <a:spcPct val="150000"/>
              </a:lnSpc>
              <a:buNone/>
            </a:pPr>
            <a:r>
              <a:rPr lang="en-US" b="1" i="1" dirty="0" smtClean="0"/>
              <a:t>• Scalability to meet demand variations</a:t>
            </a:r>
          </a:p>
          <a:p>
            <a:pPr>
              <a:lnSpc>
                <a:spcPct val="150000"/>
              </a:lnSpc>
              <a:buNone/>
            </a:pPr>
            <a:r>
              <a:rPr lang="en-US" b="1" i="1" dirty="0" smtClean="0"/>
              <a:t>• Flexible security model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e-NP" b="1" dirty="0" smtClean="0"/>
              <a:t>T</a:t>
            </a:r>
            <a:r>
              <a:rPr lang="en-US" b="1" dirty="0" smtClean="0"/>
              <a:t>hree pieces o</a:t>
            </a:r>
            <a:r>
              <a:rPr lang="ne-NP" b="1" dirty="0" smtClean="0"/>
              <a:t>f</a:t>
            </a:r>
            <a:r>
              <a:rPr lang="en-US" b="1" dirty="0" smtClean="0"/>
              <a:t> the MVC pattern: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■ </a:t>
            </a:r>
            <a:r>
              <a:rPr lang="en-US" b="1" dirty="0" smtClean="0"/>
              <a:t>The controller</a:t>
            </a:r>
            <a:r>
              <a:rPr lang="en-US" dirty="0" smtClean="0"/>
              <a:t>—</a:t>
            </a:r>
            <a:r>
              <a:rPr lang="ne-NP" dirty="0" smtClean="0"/>
              <a:t> </a:t>
            </a:r>
            <a:r>
              <a:rPr lang="en-US" dirty="0" smtClean="0"/>
              <a:t>The coordinator that provides the link between the view and the</a:t>
            </a:r>
            <a:r>
              <a:rPr lang="ne-NP" dirty="0" smtClean="0"/>
              <a:t> </a:t>
            </a:r>
            <a:r>
              <a:rPr lang="en-US" dirty="0" smtClean="0"/>
              <a:t>model. 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controller is responsible for processing input, acting upon the</a:t>
            </a:r>
            <a:r>
              <a:rPr lang="ne-NP" dirty="0" smtClean="0"/>
              <a:t> </a:t>
            </a:r>
            <a:r>
              <a:rPr lang="en-US" dirty="0" smtClean="0"/>
              <a:t>model, and deciding on what action</a:t>
            </a:r>
            <a:r>
              <a:rPr lang="ne-NP" dirty="0" smtClean="0"/>
              <a:t> </a:t>
            </a:r>
            <a:r>
              <a:rPr lang="en-US" dirty="0" smtClean="0"/>
              <a:t>should be performed, such as </a:t>
            </a:r>
            <a:r>
              <a:rPr lang="en-US" b="1" i="1" dirty="0" smtClean="0"/>
              <a:t>rendering</a:t>
            </a:r>
            <a:r>
              <a:rPr lang="ne-NP" b="1" i="1" dirty="0" smtClean="0"/>
              <a:t> </a:t>
            </a:r>
            <a:r>
              <a:rPr lang="en-US" b="1" i="1" dirty="0" smtClean="0"/>
              <a:t>a view</a:t>
            </a:r>
            <a:r>
              <a:rPr lang="en-US" dirty="0" smtClean="0"/>
              <a:t> or </a:t>
            </a:r>
            <a:r>
              <a:rPr lang="en-US" b="1" i="1" dirty="0" smtClean="0"/>
              <a:t>redirecting to another page</a:t>
            </a:r>
            <a:r>
              <a:rPr lang="en-US" dirty="0" smtClean="0"/>
              <a:t>.</a:t>
            </a:r>
            <a:endParaRPr lang="ne-NP" dirty="0" smtClean="0"/>
          </a:p>
          <a:p>
            <a:endParaRPr lang="en-US" dirty="0" smtClean="0"/>
          </a:p>
          <a:p>
            <a:r>
              <a:rPr lang="en-US" dirty="0" smtClean="0"/>
              <a:t>Continuing the blog example, the controller</a:t>
            </a:r>
            <a:r>
              <a:rPr lang="ne-NP" dirty="0" smtClean="0"/>
              <a:t> </a:t>
            </a:r>
            <a:r>
              <a:rPr lang="en-US" dirty="0" smtClean="0"/>
              <a:t>might look up the </a:t>
            </a:r>
            <a:r>
              <a:rPr lang="en-US" b="1" i="1" dirty="0" smtClean="0"/>
              <a:t>most recent</a:t>
            </a:r>
            <a:r>
              <a:rPr lang="ne-NP" b="1" i="1" dirty="0" smtClean="0"/>
              <a:t> </a:t>
            </a:r>
            <a:r>
              <a:rPr lang="en-US" b="1" i="1" dirty="0" smtClean="0"/>
              <a:t>comments </a:t>
            </a:r>
            <a:r>
              <a:rPr lang="en-US" dirty="0" smtClean="0"/>
              <a:t>for a post (the model) and</a:t>
            </a:r>
            <a:r>
              <a:rPr lang="ne-NP" dirty="0" smtClean="0"/>
              <a:t> </a:t>
            </a:r>
            <a:r>
              <a:rPr lang="en-US" dirty="0" smtClean="0"/>
              <a:t>pass them to the view for </a:t>
            </a:r>
            <a:r>
              <a:rPr lang="en-US" b="1" i="1" dirty="0" smtClean="0"/>
              <a:t>rendering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 Black" pitchFamily="34" charset="0"/>
              </a:rPr>
              <a:t>Design Patterns</a:t>
            </a:r>
            <a:endParaRPr lang="en-US" sz="40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347187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4400" dirty="0" smtClean="0"/>
              <a:t>■ </a:t>
            </a:r>
            <a:r>
              <a:rPr lang="en-US" sz="4400" b="1" dirty="0" smtClean="0"/>
              <a:t>Creational—</a:t>
            </a:r>
            <a:r>
              <a:rPr lang="ne-NP" sz="4400" b="1" dirty="0" smtClean="0"/>
              <a:t> </a:t>
            </a:r>
            <a:r>
              <a:rPr lang="en-US" sz="4400" i="1" dirty="0" smtClean="0"/>
              <a:t>Support the creation of objects</a:t>
            </a:r>
          </a:p>
          <a:p>
            <a:pPr>
              <a:buNone/>
            </a:pPr>
            <a:r>
              <a:rPr lang="en-US" sz="4400" dirty="0" smtClean="0"/>
              <a:t>■ </a:t>
            </a:r>
            <a:r>
              <a:rPr lang="en-US" sz="4400" b="1" dirty="0" smtClean="0"/>
              <a:t>Structural—</a:t>
            </a:r>
            <a:r>
              <a:rPr lang="ne-NP" sz="4400" b="1" dirty="0" smtClean="0"/>
              <a:t> </a:t>
            </a:r>
            <a:r>
              <a:rPr lang="en-US" sz="4400" i="1" dirty="0" smtClean="0"/>
              <a:t>Deal with relationships between portions of your</a:t>
            </a:r>
            <a:r>
              <a:rPr lang="ne-NP" sz="4400" i="1" dirty="0" smtClean="0"/>
              <a:t> </a:t>
            </a:r>
            <a:r>
              <a:rPr lang="en-US" sz="4400" i="1" dirty="0" smtClean="0"/>
              <a:t>application</a:t>
            </a:r>
          </a:p>
          <a:p>
            <a:pPr>
              <a:buNone/>
            </a:pPr>
            <a:r>
              <a:rPr lang="en-US" sz="4400" dirty="0" smtClean="0"/>
              <a:t>■ </a:t>
            </a:r>
            <a:r>
              <a:rPr lang="en-US" sz="4400" b="1" dirty="0" smtClean="0"/>
              <a:t>Behavioral—</a:t>
            </a:r>
            <a:r>
              <a:rPr lang="ne-NP" sz="4400" b="1" dirty="0" smtClean="0"/>
              <a:t> </a:t>
            </a:r>
            <a:r>
              <a:rPr lang="en-US" sz="4400" i="1" dirty="0" smtClean="0"/>
              <a:t>Influence how state and behavior flow through the</a:t>
            </a:r>
            <a:r>
              <a:rPr lang="ne-NP" sz="4400" i="1" dirty="0" smtClean="0"/>
              <a:t> </a:t>
            </a:r>
            <a:r>
              <a:rPr lang="en-US" sz="4400" i="1" dirty="0" smtClean="0"/>
              <a:t>system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Creational</a:t>
            </a:r>
            <a:r>
              <a:rPr lang="en-US" b="1" dirty="0"/>
              <a:t> Patterns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Creational patterns are patterns whose sole purpose </a:t>
            </a:r>
            <a:r>
              <a:rPr lang="en-US" dirty="0" smtClean="0">
                <a:solidFill>
                  <a:schemeClr val="tx1"/>
                </a:solidFill>
              </a:rPr>
              <a:t>is  to </a:t>
            </a:r>
            <a:r>
              <a:rPr lang="en-US" dirty="0">
                <a:solidFill>
                  <a:schemeClr val="tx1"/>
                </a:solidFill>
              </a:rPr>
              <a:t>facilitate the work of </a:t>
            </a:r>
            <a:r>
              <a:rPr lang="en-US" b="1" dirty="0" smtClean="0">
                <a:solidFill>
                  <a:schemeClr val="tx1"/>
                </a:solidFill>
              </a:rPr>
              <a:t>creating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ne-NP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initializing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 smtClean="0">
                <a:solidFill>
                  <a:schemeClr val="tx1"/>
                </a:solidFill>
              </a:rPr>
              <a:t>configuring</a:t>
            </a:r>
            <a:r>
              <a:rPr lang="en-US" dirty="0" smtClean="0">
                <a:solidFill>
                  <a:schemeClr val="tx1"/>
                </a:solidFill>
              </a:rPr>
              <a:t> objects </a:t>
            </a:r>
            <a:r>
              <a:rPr lang="en-US" dirty="0">
                <a:solidFill>
                  <a:schemeClr val="tx1"/>
                </a:solidFill>
              </a:rPr>
              <a:t>and classes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i="1" dirty="0" smtClean="0">
                <a:solidFill>
                  <a:schemeClr val="tx1"/>
                </a:solidFill>
              </a:rPr>
              <a:t>Create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Create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Creational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They basically act as </a:t>
            </a:r>
            <a:r>
              <a:rPr lang="en-US" b="1" i="1" dirty="0"/>
              <a:t>factories</a:t>
            </a:r>
            <a:r>
              <a:rPr lang="en-US" dirty="0" smtClean="0"/>
              <a:t>, </a:t>
            </a:r>
            <a:r>
              <a:rPr lang="en-US" b="1" i="1" dirty="0" smtClean="0"/>
              <a:t>builders</a:t>
            </a:r>
            <a:r>
              <a:rPr lang="en-US" dirty="0"/>
              <a:t>, configuration </a:t>
            </a:r>
            <a:r>
              <a:rPr lang="en-US" b="1" i="1" dirty="0"/>
              <a:t>constructs</a:t>
            </a:r>
            <a:r>
              <a:rPr lang="en-US" dirty="0"/>
              <a:t>, or class </a:t>
            </a:r>
            <a:r>
              <a:rPr lang="en-US" b="1" i="1" dirty="0"/>
              <a:t>initializers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These types of patterns are useful when we need to </a:t>
            </a:r>
            <a:r>
              <a:rPr lang="en-US" b="1" i="1" dirty="0" smtClean="0"/>
              <a:t>render</a:t>
            </a:r>
            <a:r>
              <a:rPr lang="en-US" dirty="0" smtClean="0"/>
              <a:t> instances </a:t>
            </a:r>
            <a:r>
              <a:rPr lang="en-US" dirty="0"/>
              <a:t>of objects, </a:t>
            </a:r>
            <a:r>
              <a:rPr lang="en-US" b="1" i="1" dirty="0"/>
              <a:t>store</a:t>
            </a:r>
            <a:r>
              <a:rPr lang="en-US" dirty="0"/>
              <a:t> these objects, </a:t>
            </a:r>
            <a:r>
              <a:rPr lang="en-US" dirty="0" smtClean="0"/>
              <a:t>perform complex </a:t>
            </a:r>
            <a:r>
              <a:rPr lang="en-US" b="1" i="1" dirty="0"/>
              <a:t>initialization</a:t>
            </a:r>
            <a:r>
              <a:rPr lang="en-US" dirty="0"/>
              <a:t> of objects, or </a:t>
            </a:r>
            <a:r>
              <a:rPr lang="en-US" b="1" i="1" dirty="0" smtClean="0"/>
              <a:t>create</a:t>
            </a:r>
            <a:r>
              <a:rPr lang="en-US" dirty="0" smtClean="0"/>
              <a:t> </a:t>
            </a:r>
            <a:r>
              <a:rPr lang="en-US" dirty="0"/>
              <a:t>copies </a:t>
            </a:r>
            <a:r>
              <a:rPr lang="en-US" dirty="0" smtClean="0"/>
              <a:t>of objects.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Creational</a:t>
            </a:r>
            <a:r>
              <a:rPr lang="ne-NP" dirty="0" smtClean="0"/>
              <a:t> </a:t>
            </a:r>
            <a:r>
              <a:rPr lang="en-US" dirty="0" smtClean="0"/>
              <a:t>patterns are </a:t>
            </a:r>
            <a:r>
              <a:rPr lang="en-US" b="1" i="1" dirty="0" smtClean="0"/>
              <a:t>Abstract Factory</a:t>
            </a:r>
            <a:r>
              <a:rPr lang="en-US" dirty="0" smtClean="0"/>
              <a:t>, </a:t>
            </a:r>
            <a:r>
              <a:rPr lang="en-US" b="1" i="1" dirty="0" smtClean="0"/>
              <a:t>Builder</a:t>
            </a:r>
            <a:r>
              <a:rPr lang="en-US" dirty="0" smtClean="0"/>
              <a:t>, </a:t>
            </a:r>
            <a:r>
              <a:rPr lang="en-US" b="1" i="1" dirty="0" smtClean="0"/>
              <a:t>Factory Method</a:t>
            </a:r>
            <a:r>
              <a:rPr lang="en-US" dirty="0" smtClean="0"/>
              <a:t>, </a:t>
            </a:r>
            <a:r>
              <a:rPr lang="en-US" b="1" i="1" dirty="0" smtClean="0"/>
              <a:t>Prototype</a:t>
            </a:r>
            <a:r>
              <a:rPr lang="en-US" dirty="0" smtClean="0"/>
              <a:t>, and</a:t>
            </a:r>
            <a:r>
              <a:rPr lang="ne-NP" dirty="0" smtClean="0"/>
              <a:t> </a:t>
            </a:r>
            <a:r>
              <a:rPr lang="en-US" b="1" i="1" dirty="0" smtClean="0"/>
              <a:t>Singleton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Abstract</a:t>
            </a:r>
            <a:r>
              <a:rPr lang="en-US" b="1" dirty="0" smtClean="0"/>
              <a:t> Factory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pattern </a:t>
            </a:r>
            <a:r>
              <a:rPr lang="en-US" b="1" i="1" dirty="0" smtClean="0"/>
              <a:t>provides</a:t>
            </a:r>
            <a:r>
              <a:rPr lang="en-US" dirty="0" smtClean="0"/>
              <a:t> </a:t>
            </a:r>
            <a:r>
              <a:rPr lang="en-US" b="1" i="1" dirty="0" smtClean="0"/>
              <a:t>an interface </a:t>
            </a:r>
            <a:r>
              <a:rPr lang="en-US" dirty="0" smtClean="0"/>
              <a:t>for creating families of related or</a:t>
            </a:r>
            <a:r>
              <a:rPr lang="ne-NP" dirty="0" smtClean="0"/>
              <a:t> </a:t>
            </a:r>
            <a:r>
              <a:rPr lang="en-US" dirty="0" smtClean="0"/>
              <a:t>dependent objects without specifying their concrete classes.</a:t>
            </a:r>
            <a:endParaRPr lang="ne-NP" dirty="0" smtClean="0"/>
          </a:p>
          <a:p>
            <a:endParaRPr lang="en-US" dirty="0" smtClean="0"/>
          </a:p>
          <a:p>
            <a:r>
              <a:rPr lang="en-US" dirty="0" smtClean="0"/>
              <a:t>Given a set of related abstract classes, the Abstract Factory pattern</a:t>
            </a:r>
            <a:r>
              <a:rPr lang="ne-NP" dirty="0" smtClean="0"/>
              <a:t> </a:t>
            </a:r>
            <a:r>
              <a:rPr lang="en-US" dirty="0" smtClean="0"/>
              <a:t>provides a way to create instances of those abstract classes from a</a:t>
            </a:r>
            <a:r>
              <a:rPr lang="ne-NP" dirty="0" smtClean="0"/>
              <a:t> </a:t>
            </a:r>
            <a:r>
              <a:rPr lang="en-US" dirty="0" smtClean="0"/>
              <a:t>matched set of </a:t>
            </a:r>
            <a:r>
              <a:rPr lang="en-US" b="1" i="1" dirty="0" smtClean="0"/>
              <a:t>concrete subclasses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 sz="4000" b="1" dirty="0" smtClean="0"/>
              <a:t>Abstract</a:t>
            </a:r>
            <a:r>
              <a:rPr lang="en-US" b="1" dirty="0" smtClean="0"/>
              <a:t> Factory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Abstract Factory pattern provides an </a:t>
            </a:r>
            <a:r>
              <a:rPr lang="en-US" b="1" i="1" dirty="0" smtClean="0"/>
              <a:t>abstract class</a:t>
            </a:r>
            <a:r>
              <a:rPr lang="en-US" b="1" dirty="0" smtClean="0"/>
              <a:t> </a:t>
            </a:r>
            <a:r>
              <a:rPr lang="en-US" dirty="0" smtClean="0"/>
              <a:t>that determines</a:t>
            </a:r>
            <a:r>
              <a:rPr lang="ne-NP" dirty="0" smtClean="0"/>
              <a:t> </a:t>
            </a:r>
            <a:r>
              <a:rPr lang="en-US" dirty="0" smtClean="0"/>
              <a:t>the appropriate</a:t>
            </a:r>
            <a:r>
              <a:rPr lang="en-US" i="1" dirty="0" smtClean="0"/>
              <a:t> </a:t>
            </a:r>
            <a:r>
              <a:rPr lang="en-US" b="1" i="1" dirty="0" smtClean="0"/>
              <a:t>concrete class</a:t>
            </a:r>
            <a:r>
              <a:rPr lang="en-US" b="1" dirty="0" smtClean="0"/>
              <a:t> </a:t>
            </a:r>
            <a:r>
              <a:rPr lang="en-US" dirty="0" smtClean="0"/>
              <a:t>to instantiate to create a set of concrete</a:t>
            </a:r>
            <a:r>
              <a:rPr lang="ne-NP" dirty="0" smtClean="0"/>
              <a:t> </a:t>
            </a:r>
            <a:r>
              <a:rPr lang="en-US" dirty="0" smtClean="0"/>
              <a:t>products that </a:t>
            </a:r>
            <a:r>
              <a:rPr lang="en-US" b="1" i="1" dirty="0" smtClean="0"/>
              <a:t>implement a standard interface</a:t>
            </a:r>
            <a:r>
              <a:rPr lang="en-US" dirty="0" smtClean="0"/>
              <a:t>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client interacts</a:t>
            </a:r>
            <a:r>
              <a:rPr lang="ne-NP" dirty="0" smtClean="0"/>
              <a:t> </a:t>
            </a:r>
            <a:r>
              <a:rPr lang="en-US" dirty="0" smtClean="0"/>
              <a:t>only with the product </a:t>
            </a:r>
            <a:r>
              <a:rPr lang="en-US" b="1" i="1" dirty="0" smtClean="0"/>
              <a:t>interfaces</a:t>
            </a:r>
            <a:r>
              <a:rPr lang="en-US" dirty="0" smtClean="0"/>
              <a:t> and the Abstract Factory </a:t>
            </a:r>
            <a:r>
              <a:rPr lang="en-US" b="1" i="1" dirty="0" smtClean="0"/>
              <a:t>class</a:t>
            </a:r>
            <a:r>
              <a:rPr lang="en-US" dirty="0" smtClean="0"/>
              <a:t>. 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</a:t>
            </a:r>
            <a:r>
              <a:rPr lang="ne-NP" dirty="0" smtClean="0"/>
              <a:t> </a:t>
            </a:r>
            <a:r>
              <a:rPr lang="en-US" dirty="0" smtClean="0"/>
              <a:t>client never knows about the </a:t>
            </a:r>
            <a:r>
              <a:rPr lang="en-US" b="1" i="1" dirty="0" smtClean="0"/>
              <a:t>concrete</a:t>
            </a:r>
            <a:r>
              <a:rPr lang="en-US" dirty="0" smtClean="0"/>
              <a:t> </a:t>
            </a:r>
            <a:r>
              <a:rPr lang="ne-NP" dirty="0" smtClean="0"/>
              <a:t> </a:t>
            </a:r>
            <a:r>
              <a:rPr lang="en-US" dirty="0" smtClean="0"/>
              <a:t>onstruction classes provided by</a:t>
            </a:r>
            <a:r>
              <a:rPr lang="ne-NP" dirty="0" smtClean="0"/>
              <a:t> </a:t>
            </a:r>
            <a:r>
              <a:rPr lang="en-US" dirty="0" smtClean="0"/>
              <a:t>this pattern.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Abstract Factory pattern is similar to the </a:t>
            </a:r>
            <a:r>
              <a:rPr lang="en-US" b="1" i="1" dirty="0" smtClean="0"/>
              <a:t>Factory Method </a:t>
            </a:r>
            <a:r>
              <a:rPr lang="en-US" dirty="0" smtClean="0"/>
              <a:t>pattern,</a:t>
            </a:r>
            <a:r>
              <a:rPr lang="ne-NP" dirty="0" smtClean="0"/>
              <a:t> </a:t>
            </a:r>
            <a:r>
              <a:rPr lang="en-US" dirty="0" smtClean="0"/>
              <a:t>except it creates families of related objects.</a:t>
            </a:r>
            <a:endParaRPr lang="ne-NP" dirty="0" smtClean="0"/>
          </a:p>
          <a:p>
            <a:endParaRPr lang="ne-NP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74744"/>
          </a:xfrm>
        </p:spPr>
        <p:txBody>
          <a:bodyPr anchor="b">
            <a:noAutofit/>
          </a:bodyPr>
          <a:lstStyle/>
          <a:p>
            <a:r>
              <a:rPr lang="ne-NP" sz="4000" b="1" dirty="0" smtClean="0"/>
              <a:t/>
            </a:r>
            <a:br>
              <a:rPr lang="ne-NP" sz="4000" b="1" dirty="0" smtClean="0"/>
            </a:br>
            <a:r>
              <a:rPr lang="en-US" sz="4000" b="1" dirty="0" smtClean="0"/>
              <a:t>Abstract</a:t>
            </a:r>
            <a:r>
              <a:rPr lang="ne-NP" sz="4000" b="1" dirty="0" smtClean="0"/>
              <a:t> </a:t>
            </a:r>
            <a:r>
              <a:rPr lang="en-US" sz="4000" b="1" dirty="0" smtClean="0"/>
              <a:t>Factory pattern : UML</a:t>
            </a:r>
            <a:endParaRPr lang="en-US" sz="4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2844" y="1357298"/>
            <a:ext cx="878687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e-NP" b="1" dirty="0" smtClean="0"/>
              <a:t/>
            </a:r>
            <a:br>
              <a:rPr lang="ne-NP" b="1" dirty="0" smtClean="0"/>
            </a:br>
            <a:r>
              <a:rPr lang="en-US" b="1" dirty="0" smtClean="0"/>
              <a:t>Abstract</a:t>
            </a:r>
            <a:r>
              <a:rPr lang="ne-NP" b="1" dirty="0" smtClean="0"/>
              <a:t> </a:t>
            </a:r>
            <a:r>
              <a:rPr lang="en-US" b="1" dirty="0" smtClean="0"/>
              <a:t>Factory pattern</a:t>
            </a:r>
            <a:r>
              <a:rPr lang="ne-NP" b="1" dirty="0" smtClean="0"/>
              <a:t> : </a:t>
            </a:r>
            <a:r>
              <a:rPr lang="en-US" b="1" dirty="0" smtClean="0"/>
              <a:t>Benefits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e-NP" dirty="0" smtClean="0"/>
              <a:t>	B</a:t>
            </a:r>
            <a:r>
              <a:rPr lang="en-US" dirty="0" smtClean="0"/>
              <a:t>enefits of using the Abstract Factory pattern:</a:t>
            </a:r>
            <a:endParaRPr lang="ne-NP" dirty="0" smtClean="0"/>
          </a:p>
          <a:p>
            <a:pPr>
              <a:buNone/>
            </a:pPr>
            <a:endParaRPr lang="ne-NP" dirty="0" smtClean="0"/>
          </a:p>
          <a:p>
            <a:pPr lvl="1">
              <a:buNone/>
            </a:pPr>
            <a:r>
              <a:rPr lang="en-US" dirty="0" smtClean="0"/>
              <a:t>■ Isolates the </a:t>
            </a:r>
            <a:r>
              <a:rPr lang="en-US" b="1" i="1" dirty="0" smtClean="0"/>
              <a:t>concrete classes </a:t>
            </a:r>
            <a:r>
              <a:rPr lang="en-US" dirty="0" smtClean="0"/>
              <a:t>from client</a:t>
            </a:r>
            <a:endParaRPr lang="ne-NP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■ Promotes consistency among products by implementing the </a:t>
            </a:r>
            <a:r>
              <a:rPr lang="en-US" b="1" i="1" dirty="0" smtClean="0"/>
              <a:t>common</a:t>
            </a:r>
            <a:r>
              <a:rPr lang="ne-NP" b="1" i="1" dirty="0" smtClean="0"/>
              <a:t> </a:t>
            </a:r>
            <a:r>
              <a:rPr lang="en-US" b="1" i="1" dirty="0" smtClean="0"/>
              <a:t>interface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e-NP" sz="3600" b="1" dirty="0" smtClean="0"/>
              <a:t/>
            </a:r>
            <a:br>
              <a:rPr lang="ne-NP" sz="3600" b="1" dirty="0" smtClean="0"/>
            </a:br>
            <a:r>
              <a:rPr lang="en-US" sz="3600" b="1" dirty="0" smtClean="0"/>
              <a:t>Abstract</a:t>
            </a:r>
            <a:r>
              <a:rPr lang="ne-NP" sz="3600" b="1" dirty="0" smtClean="0"/>
              <a:t> </a:t>
            </a:r>
            <a:r>
              <a:rPr lang="en-US" sz="3600" b="1" dirty="0" smtClean="0"/>
              <a:t>Factory pattern</a:t>
            </a:r>
            <a:r>
              <a:rPr lang="ne-NP" sz="3600" b="1" dirty="0" smtClean="0"/>
              <a:t> : </a:t>
            </a:r>
            <a:r>
              <a:rPr lang="en-US" sz="3600" b="1" dirty="0" smtClean="0"/>
              <a:t>When to Use</a:t>
            </a:r>
            <a:r>
              <a:rPr lang="ne-NP" sz="3600" b="1" dirty="0" smtClean="0"/>
              <a:t/>
            </a:r>
            <a:br>
              <a:rPr lang="ne-NP" sz="3600" b="1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/>
          </a:bodyPr>
          <a:lstStyle/>
          <a:p>
            <a:r>
              <a:rPr lang="en-US" dirty="0" smtClean="0"/>
              <a:t>The system should be independent of how its products are </a:t>
            </a:r>
            <a:r>
              <a:rPr lang="en-US" b="1" dirty="0" smtClean="0"/>
              <a:t>created</a:t>
            </a:r>
            <a:r>
              <a:rPr lang="en-US" dirty="0" smtClean="0"/>
              <a:t>,</a:t>
            </a:r>
            <a:r>
              <a:rPr lang="ne-NP" dirty="0" smtClean="0"/>
              <a:t> </a:t>
            </a:r>
            <a:r>
              <a:rPr lang="en-US" b="1" dirty="0" smtClean="0"/>
              <a:t>composed</a:t>
            </a:r>
            <a:r>
              <a:rPr lang="en-US" dirty="0" smtClean="0"/>
              <a:t>, and </a:t>
            </a:r>
            <a:r>
              <a:rPr lang="en-US" b="1" dirty="0" smtClean="0"/>
              <a:t>represented</a:t>
            </a:r>
            <a:r>
              <a:rPr lang="en-US" dirty="0" smtClean="0"/>
              <a:t>.</a:t>
            </a:r>
            <a:endParaRPr lang="ne-NP" dirty="0" smtClean="0"/>
          </a:p>
          <a:p>
            <a:endParaRPr lang="ne-NP" dirty="0"/>
          </a:p>
          <a:p>
            <a:r>
              <a:rPr lang="en-US" dirty="0" smtClean="0"/>
              <a:t> The family of related product objects is designed to be </a:t>
            </a:r>
            <a:r>
              <a:rPr lang="en-US" b="1" dirty="0" smtClean="0"/>
              <a:t>used</a:t>
            </a:r>
            <a:r>
              <a:rPr lang="ne-NP" b="1" dirty="0" smtClean="0"/>
              <a:t> </a:t>
            </a:r>
            <a:r>
              <a:rPr lang="en-US" b="1" dirty="0" smtClean="0"/>
              <a:t>together</a:t>
            </a:r>
            <a:r>
              <a:rPr lang="en-US" dirty="0" smtClean="0"/>
              <a:t>, and you must enforce this constraint. This is the key</a:t>
            </a:r>
            <a:r>
              <a:rPr lang="ne-NP" dirty="0" smtClean="0"/>
              <a:t> </a:t>
            </a:r>
            <a:r>
              <a:rPr lang="en-US" dirty="0" smtClean="0"/>
              <a:t>point of the pattern; otherwise, you could use a </a:t>
            </a:r>
            <a:r>
              <a:rPr lang="en-US" b="1" i="1" dirty="0" smtClean="0"/>
              <a:t>Factory Method</a:t>
            </a:r>
            <a:r>
              <a:rPr lang="en-US" dirty="0" smtClean="0"/>
              <a:t>.</a:t>
            </a:r>
            <a:endParaRPr lang="ne-NP" dirty="0" smtClean="0"/>
          </a:p>
          <a:p>
            <a:endParaRPr lang="ne-NP" dirty="0"/>
          </a:p>
          <a:p>
            <a:r>
              <a:rPr lang="en-US" dirty="0" smtClean="0"/>
              <a:t> You want to provide a class library of products, and reveal only</a:t>
            </a:r>
            <a:r>
              <a:rPr lang="ne-NP" dirty="0" smtClean="0"/>
              <a:t> </a:t>
            </a:r>
            <a:r>
              <a:rPr lang="en-US" dirty="0" smtClean="0"/>
              <a:t>their interfaces, not their implementations.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77281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b="1" u="sng" dirty="0" smtClean="0"/>
              <a:t>Builder Pattern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 separates the construction of a complex object from its representation so the same construction process can </a:t>
            </a:r>
            <a:r>
              <a:rPr lang="en-US" b="1" i="1" dirty="0" smtClean="0"/>
              <a:t>create different objects.</a:t>
            </a:r>
          </a:p>
          <a:p>
            <a:endParaRPr lang="en-US" b="1" i="1" dirty="0" smtClean="0"/>
          </a:p>
          <a:p>
            <a:r>
              <a:rPr lang="en-US" dirty="0" smtClean="0"/>
              <a:t> It allows a client object to construct a complex object by </a:t>
            </a:r>
            <a:r>
              <a:rPr lang="en-US" b="1" i="1" dirty="0" smtClean="0"/>
              <a:t>specifying only its type and content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The client is </a:t>
            </a:r>
            <a:r>
              <a:rPr lang="en-US" b="1" i="1" dirty="0" smtClean="0"/>
              <a:t>shielded from the details </a:t>
            </a:r>
            <a:r>
              <a:rPr lang="en-US" dirty="0" smtClean="0"/>
              <a:t>of the object’s construction. This simplifies the creation of complex objects by defining a class that builds </a:t>
            </a:r>
            <a:r>
              <a:rPr lang="en-US" b="1" i="1" dirty="0" smtClean="0"/>
              <a:t>instances of another class. </a:t>
            </a:r>
          </a:p>
          <a:p>
            <a:endParaRPr lang="en-US" dirty="0" smtClean="0"/>
          </a:p>
          <a:p>
            <a:r>
              <a:rPr lang="en-US" dirty="0" smtClean="0"/>
              <a:t>It produces one main product, and there might be more than one class in the product, but there is always </a:t>
            </a:r>
            <a:r>
              <a:rPr lang="en-US" b="1" i="1" dirty="0" smtClean="0"/>
              <a:t>one main class.</a:t>
            </a:r>
            <a:endParaRPr lang="en-US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e-NP" b="1" dirty="0" smtClean="0"/>
              <a:t>1. </a:t>
            </a:r>
            <a:r>
              <a:rPr lang="en-US" b="1" dirty="0" smtClean="0"/>
              <a:t>Simplified Architecture 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J2EE platform supports a simplified, component-based development model.</a:t>
            </a:r>
            <a:endParaRPr lang="ne-NP" dirty="0" smtClean="0"/>
          </a:p>
          <a:p>
            <a:endParaRPr lang="ne-NP" dirty="0" smtClean="0"/>
          </a:p>
          <a:p>
            <a:r>
              <a:rPr lang="ne-NP" dirty="0" smtClean="0"/>
              <a:t>T</a:t>
            </a:r>
            <a:r>
              <a:rPr lang="en-US" dirty="0" smtClean="0"/>
              <a:t>his model offers “Write-Once-Run-Anywhere”</a:t>
            </a:r>
            <a:r>
              <a:rPr lang="ne-NP" dirty="0" smtClean="0"/>
              <a:t> </a:t>
            </a:r>
            <a:r>
              <a:rPr lang="en-US" dirty="0" smtClean="0"/>
              <a:t>portability, supported by any server product that conforms to the J2EE</a:t>
            </a:r>
            <a:r>
              <a:rPr lang="ne-NP" dirty="0" smtClean="0"/>
              <a:t> </a:t>
            </a:r>
            <a:r>
              <a:rPr lang="en-US" dirty="0" smtClean="0"/>
              <a:t>standard.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component-based J2EE development model can enhance application</a:t>
            </a:r>
            <a:r>
              <a:rPr lang="ne-NP" dirty="0" smtClean="0"/>
              <a:t> </a:t>
            </a:r>
            <a:r>
              <a:rPr lang="en-US" dirty="0" smtClean="0"/>
              <a:t>development productivity in a number of ways: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Builder Pattern : UML Diagram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7490837" cy="424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Builder Pattern : </a:t>
            </a:r>
            <a:r>
              <a:rPr lang="ne-NP" sz="5400" b="1" dirty="0" smtClean="0"/>
              <a:t>P</a:t>
            </a:r>
            <a:r>
              <a:rPr lang="en-GB" sz="5400" b="1" dirty="0" err="1" smtClean="0"/>
              <a:t>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e-NP" sz="3400" b="1" dirty="0" smtClean="0"/>
              <a:t>P</a:t>
            </a:r>
            <a:r>
              <a:rPr lang="en-GB" sz="3400" b="1" dirty="0" err="1" smtClean="0"/>
              <a:t>articipants</a:t>
            </a:r>
            <a:endParaRPr lang="en-GB" sz="3400" b="1" dirty="0" smtClean="0"/>
          </a:p>
          <a:p>
            <a:pPr>
              <a:buNone/>
            </a:pPr>
            <a:r>
              <a:rPr lang="ne-NP" dirty="0" smtClean="0"/>
              <a:t>	</a:t>
            </a:r>
            <a:r>
              <a:rPr lang="en-GB" dirty="0" smtClean="0"/>
              <a:t>The </a:t>
            </a:r>
            <a:r>
              <a:rPr lang="en-GB" dirty="0" smtClean="0"/>
              <a:t>classes and/or objects participating in this pattern are:</a:t>
            </a:r>
          </a:p>
          <a:p>
            <a:r>
              <a:rPr lang="en-GB" b="1" dirty="0" smtClean="0"/>
              <a:t>Builder</a:t>
            </a:r>
            <a:r>
              <a:rPr lang="en-GB" dirty="0" smtClean="0"/>
              <a:t>  </a:t>
            </a:r>
            <a:r>
              <a:rPr lang="en-GB" b="1" dirty="0" smtClean="0"/>
              <a:t>(</a:t>
            </a:r>
            <a:r>
              <a:rPr lang="en-GB" b="1" dirty="0" err="1" smtClean="0"/>
              <a:t>VehicleBuilder</a:t>
            </a:r>
            <a:r>
              <a:rPr lang="en-GB" b="1" dirty="0" smtClean="0"/>
              <a:t>)</a:t>
            </a:r>
            <a:endParaRPr lang="en-GB" dirty="0" smtClean="0"/>
          </a:p>
          <a:p>
            <a:pPr lvl="1"/>
            <a:r>
              <a:rPr lang="en-GB" dirty="0" smtClean="0"/>
              <a:t>specifies an abstract interface for creating parts of a Product object</a:t>
            </a:r>
          </a:p>
          <a:p>
            <a:r>
              <a:rPr lang="en-GB" b="1" dirty="0" err="1" smtClean="0"/>
              <a:t>ConcreteBuilder</a:t>
            </a:r>
            <a:r>
              <a:rPr lang="en-GB" dirty="0" smtClean="0"/>
              <a:t>  </a:t>
            </a:r>
            <a:r>
              <a:rPr lang="en-GB" b="1" dirty="0" smtClean="0"/>
              <a:t>(</a:t>
            </a:r>
            <a:r>
              <a:rPr lang="en-GB" b="1" dirty="0" err="1" smtClean="0"/>
              <a:t>MotorCycleBuilder</a:t>
            </a:r>
            <a:r>
              <a:rPr lang="en-GB" b="1" dirty="0" smtClean="0"/>
              <a:t>, </a:t>
            </a:r>
            <a:r>
              <a:rPr lang="en-GB" b="1" dirty="0" err="1" smtClean="0"/>
              <a:t>CarBuilder</a:t>
            </a:r>
            <a:r>
              <a:rPr lang="en-GB" b="1" dirty="0" smtClean="0"/>
              <a:t>, </a:t>
            </a:r>
            <a:r>
              <a:rPr lang="en-GB" b="1" dirty="0" err="1" smtClean="0"/>
              <a:t>ScooterBuilder</a:t>
            </a:r>
            <a:r>
              <a:rPr lang="en-GB" b="1" dirty="0" smtClean="0"/>
              <a:t>)</a:t>
            </a:r>
            <a:endParaRPr lang="en-GB" dirty="0" smtClean="0"/>
          </a:p>
          <a:p>
            <a:pPr lvl="1"/>
            <a:r>
              <a:rPr lang="en-GB" dirty="0" smtClean="0"/>
              <a:t>constructs and assembles parts of the product by implementing the Builder interface</a:t>
            </a:r>
          </a:p>
          <a:p>
            <a:pPr lvl="1"/>
            <a:r>
              <a:rPr lang="en-GB" dirty="0" smtClean="0"/>
              <a:t>defines and keeps track of the representation it creates</a:t>
            </a:r>
          </a:p>
          <a:p>
            <a:pPr lvl="1"/>
            <a:r>
              <a:rPr lang="en-GB" dirty="0" smtClean="0"/>
              <a:t>provides an interface for retrieving the product</a:t>
            </a:r>
          </a:p>
          <a:p>
            <a:r>
              <a:rPr lang="en-GB" b="1" dirty="0" smtClean="0"/>
              <a:t>Director</a:t>
            </a:r>
            <a:r>
              <a:rPr lang="en-GB" dirty="0" smtClean="0"/>
              <a:t>  </a:t>
            </a:r>
            <a:r>
              <a:rPr lang="en-GB" b="1" dirty="0" smtClean="0"/>
              <a:t>(Shop)</a:t>
            </a:r>
            <a:endParaRPr lang="en-GB" dirty="0" smtClean="0"/>
          </a:p>
          <a:p>
            <a:pPr lvl="1"/>
            <a:r>
              <a:rPr lang="en-GB" dirty="0" smtClean="0"/>
              <a:t>constructs an object using the Builder interface</a:t>
            </a:r>
          </a:p>
          <a:p>
            <a:r>
              <a:rPr lang="en-GB" b="1" dirty="0" smtClean="0"/>
              <a:t>Product</a:t>
            </a:r>
            <a:r>
              <a:rPr lang="en-GB" dirty="0" smtClean="0"/>
              <a:t>  </a:t>
            </a:r>
            <a:r>
              <a:rPr lang="en-GB" b="1" dirty="0" smtClean="0"/>
              <a:t>(Vehicle)</a:t>
            </a:r>
            <a:endParaRPr lang="en-GB" dirty="0" smtClean="0"/>
          </a:p>
          <a:p>
            <a:pPr lvl="1"/>
            <a:r>
              <a:rPr lang="en-GB" dirty="0" smtClean="0"/>
              <a:t>represents the complex object under construction. </a:t>
            </a:r>
            <a:r>
              <a:rPr lang="en-GB" dirty="0" err="1" smtClean="0"/>
              <a:t>ConcreteBuilder</a:t>
            </a:r>
            <a:r>
              <a:rPr lang="en-GB" dirty="0" smtClean="0"/>
              <a:t> builds the product's internal representation and defines the process by which it's assembled</a:t>
            </a:r>
          </a:p>
          <a:p>
            <a:pPr lvl="1"/>
            <a:r>
              <a:rPr lang="en-GB" dirty="0" smtClean="0"/>
              <a:t>includes classes that define the constituent parts, including interfaces for assembling the parts into the final result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Builder Pattern :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using Builder pattern, you create the complex objects one step at a time. Other patterns build the object in a single step.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4200" b="1" dirty="0" smtClean="0"/>
              <a:t>Benefits</a:t>
            </a:r>
          </a:p>
          <a:p>
            <a:pPr>
              <a:buNone/>
            </a:pPr>
            <a:r>
              <a:rPr lang="en-US" dirty="0" smtClean="0"/>
              <a:t>■ Lets you vary a product’s internal representation</a:t>
            </a:r>
          </a:p>
          <a:p>
            <a:pPr>
              <a:buNone/>
            </a:pPr>
            <a:r>
              <a:rPr lang="en-US" dirty="0" smtClean="0"/>
              <a:t>■ Isolates code for construction and representation</a:t>
            </a:r>
          </a:p>
          <a:p>
            <a:pPr>
              <a:buNone/>
            </a:pPr>
            <a:r>
              <a:rPr lang="en-US" dirty="0" smtClean="0"/>
              <a:t>■ Gives you greater control over the construction process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Builder Pattern : </a:t>
            </a:r>
            <a:r>
              <a:rPr lang="en-US" sz="2800" b="1" dirty="0" smtClean="0"/>
              <a:t>When to Use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You should use the Builder pattern when :</a:t>
            </a:r>
          </a:p>
          <a:p>
            <a:pPr>
              <a:buNone/>
            </a:pPr>
            <a:r>
              <a:rPr lang="en-US" dirty="0" smtClean="0"/>
              <a:t>■ The algorithm for creating a complex object should be </a:t>
            </a:r>
            <a:r>
              <a:rPr lang="en-US" b="1" i="1" dirty="0" smtClean="0"/>
              <a:t>independent of both the parts that make up the object</a:t>
            </a:r>
            <a:r>
              <a:rPr lang="en-US" i="1" dirty="0" smtClean="0"/>
              <a:t> </a:t>
            </a:r>
            <a:r>
              <a:rPr lang="en-US" dirty="0" smtClean="0"/>
              <a:t>and how these parts are assembled.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■ The construction process must allow different representations of the </a:t>
            </a:r>
            <a:r>
              <a:rPr lang="en-US" b="1" i="1" dirty="0" smtClean="0"/>
              <a:t>constructed object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9784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Factory Method Pattern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b="1" dirty="0" smtClean="0"/>
              <a:t>defines an interface </a:t>
            </a:r>
            <a:r>
              <a:rPr lang="en-US" dirty="0" smtClean="0"/>
              <a:t>for creating an object, but lets the subclasses decide which class to instantiate.</a:t>
            </a:r>
          </a:p>
          <a:p>
            <a:endParaRPr lang="en-US" dirty="0" smtClean="0"/>
          </a:p>
          <a:p>
            <a:r>
              <a:rPr lang="en-US" dirty="0" smtClean="0"/>
              <a:t> It lets a class defer </a:t>
            </a:r>
            <a:r>
              <a:rPr lang="en-US" b="1" i="1" dirty="0" smtClean="0"/>
              <a:t>instantiation to subclasses</a:t>
            </a:r>
            <a:r>
              <a:rPr lang="en-US" dirty="0" smtClean="0"/>
              <a:t>, which is useful for constructing individual objects for a specific purpose </a:t>
            </a:r>
            <a:r>
              <a:rPr lang="en-US" b="1" i="1" dirty="0" smtClean="0"/>
              <a:t>without the requestor knowing the specific class being instantiated. </a:t>
            </a:r>
          </a:p>
          <a:p>
            <a:endParaRPr lang="en-US" dirty="0" smtClean="0"/>
          </a:p>
          <a:p>
            <a:r>
              <a:rPr lang="en-US" dirty="0" smtClean="0"/>
              <a:t>This enables you to </a:t>
            </a:r>
            <a:r>
              <a:rPr lang="en-US" b="1" i="1" dirty="0" smtClean="0"/>
              <a:t>introduce new classes </a:t>
            </a:r>
            <a:r>
              <a:rPr lang="en-US" dirty="0" smtClean="0"/>
              <a:t>without modifying the code because </a:t>
            </a:r>
            <a:r>
              <a:rPr lang="en-US" b="1" i="1" dirty="0" smtClean="0"/>
              <a:t>the new class implements only the interface</a:t>
            </a:r>
            <a:r>
              <a:rPr lang="en-US" dirty="0" smtClean="0"/>
              <a:t> so it can be used by the client.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Factory Method Pattern : Diagram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65920" y="1772816"/>
            <a:ext cx="6170376" cy="368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Factory Method Pattern : </a:t>
            </a:r>
            <a:r>
              <a:rPr lang="ne-NP" sz="2700" b="1" dirty="0" smtClean="0"/>
              <a:t>Pa</a:t>
            </a:r>
            <a:r>
              <a:rPr lang="en-GB" sz="2700" b="1" dirty="0" err="1" smtClean="0"/>
              <a:t>rticipants</a:t>
            </a:r>
            <a:endParaRPr lang="en-US" sz="27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e-NP" b="1" dirty="0" smtClean="0"/>
              <a:t>P</a:t>
            </a:r>
            <a:r>
              <a:rPr lang="en-GB" b="1" dirty="0" err="1" smtClean="0"/>
              <a:t>articipants</a:t>
            </a:r>
            <a:endParaRPr lang="en-GB" b="1" dirty="0" smtClean="0"/>
          </a:p>
          <a:p>
            <a:pPr>
              <a:buNone/>
            </a:pPr>
            <a:r>
              <a:rPr lang="ne-NP" dirty="0" smtClean="0"/>
              <a:t>	</a:t>
            </a:r>
            <a:r>
              <a:rPr lang="en-GB" dirty="0" smtClean="0"/>
              <a:t>The </a:t>
            </a:r>
            <a:r>
              <a:rPr lang="en-GB" dirty="0" smtClean="0"/>
              <a:t>classes and/or objects participating in this pattern are:</a:t>
            </a:r>
          </a:p>
          <a:p>
            <a:r>
              <a:rPr lang="en-GB" b="1" dirty="0" smtClean="0"/>
              <a:t>Product</a:t>
            </a:r>
            <a:r>
              <a:rPr lang="en-GB" dirty="0" smtClean="0"/>
              <a:t>  </a:t>
            </a:r>
            <a:r>
              <a:rPr lang="en-GB" b="1" dirty="0" smtClean="0"/>
              <a:t>(Page)</a:t>
            </a:r>
            <a:endParaRPr lang="en-GB" dirty="0" smtClean="0"/>
          </a:p>
          <a:p>
            <a:pPr lvl="1"/>
            <a:r>
              <a:rPr lang="en-GB" dirty="0" smtClean="0"/>
              <a:t>defines the interface of objects the factory method creates</a:t>
            </a:r>
          </a:p>
          <a:p>
            <a:r>
              <a:rPr lang="en-GB" b="1" dirty="0" err="1" smtClean="0"/>
              <a:t>ConcreteProduct</a:t>
            </a:r>
            <a:r>
              <a:rPr lang="en-GB" dirty="0" smtClean="0"/>
              <a:t>  </a:t>
            </a:r>
            <a:r>
              <a:rPr lang="en-GB" b="1" dirty="0" smtClean="0"/>
              <a:t>(</a:t>
            </a:r>
            <a:r>
              <a:rPr lang="en-GB" sz="2100" b="1" dirty="0" err="1" smtClean="0"/>
              <a:t>SkillsPage</a:t>
            </a:r>
            <a:r>
              <a:rPr lang="en-GB" sz="2100" b="1" dirty="0" smtClean="0"/>
              <a:t>, </a:t>
            </a:r>
            <a:r>
              <a:rPr lang="en-GB" sz="2100" b="1" dirty="0" err="1" smtClean="0"/>
              <a:t>EducationPage</a:t>
            </a:r>
            <a:r>
              <a:rPr lang="en-GB" sz="2100" b="1" dirty="0" smtClean="0"/>
              <a:t>, </a:t>
            </a:r>
            <a:r>
              <a:rPr lang="en-GB" sz="2100" b="1" dirty="0" err="1" smtClean="0"/>
              <a:t>ExperiencePage</a:t>
            </a:r>
            <a:r>
              <a:rPr lang="en-GB" sz="2100" b="1" dirty="0" smtClean="0"/>
              <a:t>)</a:t>
            </a:r>
            <a:endParaRPr lang="en-GB" sz="2100" dirty="0" smtClean="0"/>
          </a:p>
          <a:p>
            <a:pPr lvl="1"/>
            <a:r>
              <a:rPr lang="en-GB" dirty="0" smtClean="0"/>
              <a:t>implements the Product interface</a:t>
            </a:r>
          </a:p>
          <a:p>
            <a:r>
              <a:rPr lang="en-GB" b="1" dirty="0" smtClean="0"/>
              <a:t>Creator</a:t>
            </a:r>
            <a:r>
              <a:rPr lang="en-GB" dirty="0" smtClean="0"/>
              <a:t>  </a:t>
            </a:r>
            <a:r>
              <a:rPr lang="en-GB" b="1" dirty="0" smtClean="0"/>
              <a:t>(Document)</a:t>
            </a:r>
            <a:endParaRPr lang="en-GB" dirty="0" smtClean="0"/>
          </a:p>
          <a:p>
            <a:pPr lvl="1"/>
            <a:r>
              <a:rPr lang="en-GB" dirty="0" smtClean="0"/>
              <a:t>declares the factory method, which returns an object of type Product. Creator may also define a default implementation of the factory method that returns a default </a:t>
            </a:r>
            <a:r>
              <a:rPr lang="en-GB" dirty="0" err="1" smtClean="0"/>
              <a:t>ConcreteProduct</a:t>
            </a:r>
            <a:r>
              <a:rPr lang="en-GB" dirty="0" smtClean="0"/>
              <a:t> object.</a:t>
            </a:r>
          </a:p>
          <a:p>
            <a:pPr lvl="1"/>
            <a:r>
              <a:rPr lang="en-GB" dirty="0" smtClean="0"/>
              <a:t>may call the factory method to create a Product object.</a:t>
            </a:r>
          </a:p>
          <a:p>
            <a:r>
              <a:rPr lang="en-GB" b="1" dirty="0" err="1" smtClean="0"/>
              <a:t>ConcreteCreator</a:t>
            </a:r>
            <a:r>
              <a:rPr lang="en-GB" dirty="0" smtClean="0"/>
              <a:t>  </a:t>
            </a:r>
            <a:r>
              <a:rPr lang="en-GB" b="1" dirty="0" smtClean="0"/>
              <a:t>(Report, Resume)</a:t>
            </a:r>
            <a:endParaRPr lang="en-GB" dirty="0" smtClean="0"/>
          </a:p>
          <a:p>
            <a:pPr lvl="1"/>
            <a:r>
              <a:rPr lang="en-GB" dirty="0" smtClean="0"/>
              <a:t>overrides the factory method to return an instance of a </a:t>
            </a:r>
            <a:r>
              <a:rPr lang="en-GB" dirty="0" err="1" smtClean="0"/>
              <a:t>ConcreteProduct</a:t>
            </a:r>
            <a:r>
              <a:rPr lang="en-GB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Factory Method Pattern :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The following lists the benefits of using the Factory Method pattern:</a:t>
            </a:r>
          </a:p>
          <a:p>
            <a:pPr>
              <a:buNone/>
            </a:pPr>
            <a:r>
              <a:rPr lang="en-US" dirty="0" smtClean="0"/>
              <a:t>■ The code deals only with the interface, so you can work with </a:t>
            </a:r>
            <a:r>
              <a:rPr lang="en-US" b="1" i="1" dirty="0" smtClean="0"/>
              <a:t>any classes that implement that interface.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■ Enables the subclasses to provide an extended version of an object, because creating an object inside a class is more flexible than</a:t>
            </a:r>
            <a:r>
              <a:rPr lang="en-US" b="1" i="1" dirty="0" smtClean="0"/>
              <a:t> creating the object directly in the client.</a:t>
            </a:r>
            <a:endParaRPr lang="en-US" b="1" i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Factory Method Pattern :</a:t>
            </a:r>
            <a:r>
              <a:rPr lang="en-US" sz="3600" b="1" dirty="0" smtClean="0"/>
              <a:t> When to Use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You should use the Factory Method pattern when:</a:t>
            </a:r>
          </a:p>
          <a:p>
            <a:pPr>
              <a:buNone/>
            </a:pPr>
            <a:r>
              <a:rPr lang="en-US" dirty="0" smtClean="0"/>
              <a:t>■ A class cannot anticipate the class of </a:t>
            </a:r>
            <a:r>
              <a:rPr lang="en-US" b="1" i="1" dirty="0" smtClean="0"/>
              <a:t>objects it must create.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■ A class wants its </a:t>
            </a:r>
            <a:r>
              <a:rPr lang="en-US" b="1" i="1" dirty="0" smtClean="0"/>
              <a:t>subclasses to specify the objects it creates.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■ Classes </a:t>
            </a:r>
            <a:r>
              <a:rPr lang="en-US" b="1" i="1" dirty="0" smtClean="0"/>
              <a:t>delegate responsibility to one of several helper subclasses</a:t>
            </a:r>
            <a:r>
              <a:rPr lang="en-US" dirty="0" smtClean="0"/>
              <a:t>, and you want to localize the knowledge of which helper subclass is the delegate.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86834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b="1" u="sng" dirty="0" smtClean="0"/>
              <a:t>Prototype Pattern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329642" cy="55007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 allows an object to create customized objects </a:t>
            </a:r>
            <a:r>
              <a:rPr lang="en-US" b="1" i="1" dirty="0" smtClean="0"/>
              <a:t>without knowing their exact class </a:t>
            </a:r>
            <a:r>
              <a:rPr lang="en-US" dirty="0" smtClean="0"/>
              <a:t>or the details of how to create them.</a:t>
            </a:r>
          </a:p>
          <a:p>
            <a:endParaRPr lang="en-US" dirty="0" smtClean="0"/>
          </a:p>
          <a:p>
            <a:r>
              <a:rPr lang="en-US" dirty="0" smtClean="0"/>
              <a:t> It specifies the kinds of objects to create using a </a:t>
            </a:r>
            <a:r>
              <a:rPr lang="en-US" b="1" i="1" dirty="0" smtClean="0"/>
              <a:t>prototypical instance </a:t>
            </a:r>
            <a:r>
              <a:rPr lang="en-US" dirty="0" smtClean="0"/>
              <a:t>and creates new objects by </a:t>
            </a:r>
            <a:r>
              <a:rPr lang="en-US" b="1" i="1" dirty="0" smtClean="0"/>
              <a:t>copying this prototype.</a:t>
            </a:r>
          </a:p>
          <a:p>
            <a:endParaRPr lang="en-US" dirty="0" smtClean="0"/>
          </a:p>
          <a:p>
            <a:r>
              <a:rPr lang="en-US" dirty="0" smtClean="0"/>
              <a:t>The creation-initiating object then creates objects by asking the prototypical objects to make copies of themselves. </a:t>
            </a:r>
          </a:p>
          <a:p>
            <a:endParaRPr lang="en-US" dirty="0" smtClean="0"/>
          </a:p>
          <a:p>
            <a:r>
              <a:rPr lang="en-US" dirty="0" smtClean="0"/>
              <a:t>The Prototype pattern makes creating objects dynamically easier by defining classes whose objects can duplicate themselves.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401080" cy="5786478"/>
          </a:xfrm>
        </p:spPr>
        <p:txBody>
          <a:bodyPr>
            <a:normAutofit/>
          </a:bodyPr>
          <a:lstStyle/>
          <a:p>
            <a:endParaRPr lang="ne-NP" b="1" dirty="0" smtClean="0"/>
          </a:p>
          <a:p>
            <a:r>
              <a:rPr lang="en-US" b="1" dirty="0" smtClean="0"/>
              <a:t>Maps easily to application functionality—</a:t>
            </a:r>
            <a:endParaRPr lang="ne-NP" b="1" dirty="0" smtClean="0"/>
          </a:p>
          <a:p>
            <a:r>
              <a:rPr lang="en-US" dirty="0" smtClean="0"/>
              <a:t>Simplifies</a:t>
            </a:r>
            <a:r>
              <a:rPr lang="ne-NP" dirty="0" smtClean="0"/>
              <a:t> </a:t>
            </a:r>
            <a:r>
              <a:rPr lang="en-US" dirty="0" smtClean="0"/>
              <a:t>application maintenance, since components can be updated and replaced</a:t>
            </a:r>
            <a:r>
              <a:rPr lang="ne-NP" dirty="0" smtClean="0"/>
              <a:t> </a:t>
            </a:r>
            <a:r>
              <a:rPr lang="en-US" dirty="0" smtClean="0"/>
              <a:t>independently—new functionality can be shimmed</a:t>
            </a:r>
            <a:r>
              <a:rPr lang="ne-NP" dirty="0" smtClean="0"/>
              <a:t>/added</a:t>
            </a:r>
            <a:r>
              <a:rPr lang="en-US" dirty="0" smtClean="0"/>
              <a:t> into existing applications</a:t>
            </a:r>
            <a:r>
              <a:rPr lang="ne-NP" dirty="0" smtClean="0"/>
              <a:t> </a:t>
            </a:r>
            <a:r>
              <a:rPr lang="en-US" dirty="0" smtClean="0"/>
              <a:t>simply by updating selected components.</a:t>
            </a:r>
            <a:endParaRPr lang="ne-NP" dirty="0" smtClean="0"/>
          </a:p>
          <a:p>
            <a:endParaRPr lang="ne-NP" dirty="0" smtClean="0"/>
          </a:p>
          <a:p>
            <a:r>
              <a:rPr lang="en-US" b="1" dirty="0" smtClean="0"/>
              <a:t>Enables assembly- and deploy-time behaviors</a:t>
            </a:r>
            <a:endParaRPr lang="ne-NP" b="1" dirty="0" smtClean="0"/>
          </a:p>
          <a:p>
            <a:r>
              <a:rPr lang="ne-NP" dirty="0" smtClean="0"/>
              <a:t>C</a:t>
            </a:r>
            <a:r>
              <a:rPr lang="en-US" dirty="0" smtClean="0"/>
              <a:t>ode of a J2EE application can be generated</a:t>
            </a:r>
            <a:r>
              <a:rPr lang="ne-NP" dirty="0" smtClean="0"/>
              <a:t> </a:t>
            </a:r>
            <a:r>
              <a:rPr lang="en-US" dirty="0" smtClean="0"/>
              <a:t>automatically by tools</a:t>
            </a:r>
            <a:r>
              <a:rPr lang="ne-NP" dirty="0" smtClean="0"/>
              <a:t>.</a:t>
            </a:r>
          </a:p>
          <a:p>
            <a:r>
              <a:rPr lang="ne-NP" dirty="0" smtClean="0"/>
              <a:t>M</a:t>
            </a:r>
            <a:r>
              <a:rPr lang="en-US" dirty="0" smtClean="0"/>
              <a:t>any application behaviors can be configured at</a:t>
            </a:r>
            <a:r>
              <a:rPr lang="ne-NP" dirty="0" smtClean="0"/>
              <a:t> </a:t>
            </a:r>
            <a:r>
              <a:rPr lang="en-US" dirty="0" smtClean="0"/>
              <a:t>application assembly or deployment time, without recoding.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 smtClean="0"/>
              <a:t>Prototype Pattern : Diagram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928802"/>
            <a:ext cx="828680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Prototype Pattern : </a:t>
            </a:r>
            <a:r>
              <a:rPr lang="ne-NP" b="1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e-NP" b="1" dirty="0" smtClean="0"/>
              <a:t>P</a:t>
            </a:r>
            <a:r>
              <a:rPr lang="en-GB" b="1" dirty="0" err="1" smtClean="0"/>
              <a:t>articipants</a:t>
            </a:r>
            <a:endParaRPr lang="en-GB" b="1" dirty="0" smtClean="0"/>
          </a:p>
          <a:p>
            <a:pPr>
              <a:buNone/>
            </a:pPr>
            <a:r>
              <a:rPr lang="ne-NP" dirty="0" smtClean="0"/>
              <a:t>	</a:t>
            </a:r>
            <a:r>
              <a:rPr lang="en-GB" sz="2000" dirty="0" smtClean="0"/>
              <a:t>The </a:t>
            </a:r>
            <a:r>
              <a:rPr lang="en-GB" sz="2000" dirty="0" smtClean="0"/>
              <a:t>classes and/or objects participating in this pattern are:</a:t>
            </a:r>
          </a:p>
          <a:p>
            <a:r>
              <a:rPr lang="en-GB" b="1" dirty="0" smtClean="0"/>
              <a:t>Prototype</a:t>
            </a:r>
            <a:r>
              <a:rPr lang="en-GB" dirty="0" smtClean="0"/>
              <a:t>  </a:t>
            </a:r>
            <a:r>
              <a:rPr lang="en-GB" b="1" dirty="0" smtClean="0"/>
              <a:t>(</a:t>
            </a:r>
            <a:r>
              <a:rPr lang="en-GB" b="1" dirty="0" err="1" smtClean="0"/>
              <a:t>ColorPrototype</a:t>
            </a:r>
            <a:r>
              <a:rPr lang="en-GB" b="1" dirty="0" smtClean="0"/>
              <a:t>)</a:t>
            </a:r>
            <a:endParaRPr lang="en-GB" dirty="0" smtClean="0"/>
          </a:p>
          <a:p>
            <a:pPr lvl="1"/>
            <a:r>
              <a:rPr lang="en-GB" dirty="0" smtClean="0"/>
              <a:t>declares an interface for cloning itself</a:t>
            </a:r>
          </a:p>
          <a:p>
            <a:r>
              <a:rPr lang="en-GB" b="1" dirty="0" err="1" smtClean="0"/>
              <a:t>ConcretePrototype</a:t>
            </a:r>
            <a:r>
              <a:rPr lang="en-GB" dirty="0" smtClean="0"/>
              <a:t>  </a:t>
            </a:r>
            <a:r>
              <a:rPr lang="en-GB" b="1" dirty="0" smtClean="0"/>
              <a:t>(</a:t>
            </a:r>
            <a:r>
              <a:rPr lang="en-GB" b="1" dirty="0" err="1" smtClean="0"/>
              <a:t>Color</a:t>
            </a:r>
            <a:r>
              <a:rPr lang="en-GB" b="1" dirty="0" smtClean="0"/>
              <a:t>)</a:t>
            </a:r>
            <a:endParaRPr lang="en-GB" dirty="0" smtClean="0"/>
          </a:p>
          <a:p>
            <a:pPr lvl="1"/>
            <a:r>
              <a:rPr lang="en-GB" dirty="0" smtClean="0"/>
              <a:t>implements an operation for cloning itself</a:t>
            </a:r>
          </a:p>
          <a:p>
            <a:r>
              <a:rPr lang="en-GB" b="1" dirty="0" smtClean="0"/>
              <a:t>Client</a:t>
            </a:r>
            <a:r>
              <a:rPr lang="en-GB" dirty="0" smtClean="0"/>
              <a:t>  </a:t>
            </a:r>
            <a:r>
              <a:rPr lang="en-GB" b="1" dirty="0" smtClean="0"/>
              <a:t>(</a:t>
            </a:r>
            <a:r>
              <a:rPr lang="en-GB" b="1" dirty="0" err="1" smtClean="0"/>
              <a:t>ColorManager</a:t>
            </a:r>
            <a:r>
              <a:rPr lang="en-GB" b="1" dirty="0" smtClean="0"/>
              <a:t>)</a:t>
            </a:r>
            <a:endParaRPr lang="en-GB" dirty="0" smtClean="0"/>
          </a:p>
          <a:p>
            <a:pPr lvl="1"/>
            <a:r>
              <a:rPr lang="en-GB" dirty="0" smtClean="0"/>
              <a:t>creates a new object by asking a prototype to clone itself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 smtClean="0"/>
              <a:t>Prototype Pattern : Benefits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■ Adding and removing products </a:t>
            </a:r>
            <a:r>
              <a:rPr lang="en-US" b="1" i="1" dirty="0" smtClean="0"/>
              <a:t>at run time</a:t>
            </a:r>
          </a:p>
          <a:p>
            <a:pPr>
              <a:buNone/>
            </a:pPr>
            <a:r>
              <a:rPr lang="en-US" dirty="0" smtClean="0"/>
              <a:t>■ Specifying new objects by </a:t>
            </a:r>
            <a:r>
              <a:rPr lang="en-US" b="1" i="1" dirty="0" smtClean="0"/>
              <a:t>varying values</a:t>
            </a:r>
          </a:p>
          <a:p>
            <a:pPr>
              <a:buNone/>
            </a:pPr>
            <a:r>
              <a:rPr lang="en-US" dirty="0" smtClean="0"/>
              <a:t>■ Specifying new objects by </a:t>
            </a:r>
            <a:r>
              <a:rPr lang="en-US" b="1" i="1" dirty="0" smtClean="0"/>
              <a:t>varying structure</a:t>
            </a:r>
          </a:p>
          <a:p>
            <a:pPr>
              <a:buNone/>
            </a:pPr>
            <a:r>
              <a:rPr lang="en-US" dirty="0" smtClean="0"/>
              <a:t>■ Reducing </a:t>
            </a:r>
            <a:r>
              <a:rPr lang="en-US" b="1" i="1" dirty="0" smtClean="0"/>
              <a:t>subclasses</a:t>
            </a:r>
          </a:p>
          <a:p>
            <a:pPr>
              <a:buNone/>
            </a:pPr>
            <a:r>
              <a:rPr lang="en-US" dirty="0" smtClean="0"/>
              <a:t>■ Configuring an application with </a:t>
            </a:r>
            <a:r>
              <a:rPr lang="en-US" b="1" i="1" dirty="0" smtClean="0"/>
              <a:t>classes dynamically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 smtClean="0"/>
              <a:t>Prototype Pattern : </a:t>
            </a:r>
            <a:r>
              <a:rPr lang="en-US" sz="3100" b="1" dirty="0" smtClean="0"/>
              <a:t>When to use</a:t>
            </a:r>
            <a:br>
              <a:rPr lang="en-US" sz="3100" b="1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■ The classes to instantiate are specified at run time—for example, by dynamic loading</a:t>
            </a:r>
          </a:p>
          <a:p>
            <a:pPr>
              <a:buNone/>
            </a:pPr>
            <a:r>
              <a:rPr lang="en-US" dirty="0" smtClean="0"/>
              <a:t>■ To avoid building a class hierarchy of factories that parallels the class hierarchy of products</a:t>
            </a:r>
          </a:p>
          <a:p>
            <a:pPr>
              <a:buNone/>
            </a:pPr>
            <a:r>
              <a:rPr lang="en-US" dirty="0" smtClean="0"/>
              <a:t>■ When instances of a class can have one of only a few different combinations of state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 smtClean="0"/>
              <a:t>Singleton Pattern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Singleton pattern ensures that a class has </a:t>
            </a:r>
            <a:r>
              <a:rPr lang="en-US" b="1" i="1" dirty="0" smtClean="0"/>
              <a:t>only one instance </a:t>
            </a:r>
            <a:r>
              <a:rPr lang="en-US" dirty="0" smtClean="0"/>
              <a:t>and provides a </a:t>
            </a:r>
            <a:r>
              <a:rPr lang="en-US" b="1" i="1" dirty="0" smtClean="0"/>
              <a:t>global point of access to that class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It ensures that all objects that use an instance of this class </a:t>
            </a:r>
            <a:r>
              <a:rPr lang="en-US" b="1" i="1" dirty="0" smtClean="0"/>
              <a:t>use the same instance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 smtClean="0"/>
              <a:t>Singleton Pattern : Diagram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8286808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Singleton Pattern : </a:t>
            </a:r>
            <a:r>
              <a:rPr lang="en-US" sz="2800" b="1" dirty="0" smtClean="0"/>
              <a:t>Benefits &amp; Usages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Benefits :</a:t>
            </a:r>
          </a:p>
          <a:p>
            <a:pPr>
              <a:buNone/>
            </a:pPr>
            <a:r>
              <a:rPr lang="en-US" dirty="0" smtClean="0"/>
              <a:t>■ Controlled access to </a:t>
            </a:r>
            <a:r>
              <a:rPr lang="en-US" b="1" i="1" dirty="0" smtClean="0"/>
              <a:t>sole instance</a:t>
            </a:r>
          </a:p>
          <a:p>
            <a:pPr>
              <a:buNone/>
            </a:pPr>
            <a:r>
              <a:rPr lang="en-US" dirty="0" smtClean="0"/>
              <a:t>■ Reduced </a:t>
            </a:r>
            <a:r>
              <a:rPr lang="en-US" b="1" i="1" dirty="0" smtClean="0"/>
              <a:t>name space</a:t>
            </a:r>
          </a:p>
          <a:p>
            <a:pPr>
              <a:buNone/>
            </a:pPr>
            <a:r>
              <a:rPr lang="en-US" dirty="0" smtClean="0"/>
              <a:t>■ Permits refinement of </a:t>
            </a:r>
            <a:r>
              <a:rPr lang="en-US" b="1" i="1" dirty="0" smtClean="0"/>
              <a:t>operations</a:t>
            </a:r>
            <a:r>
              <a:rPr lang="en-US" dirty="0" smtClean="0"/>
              <a:t> and </a:t>
            </a:r>
            <a:r>
              <a:rPr lang="en-US" b="1" i="1" dirty="0" smtClean="0"/>
              <a:t>representation</a:t>
            </a:r>
          </a:p>
          <a:p>
            <a:pPr>
              <a:buNone/>
            </a:pPr>
            <a:r>
              <a:rPr lang="en-US" dirty="0" smtClean="0"/>
              <a:t>■ More flexible than </a:t>
            </a:r>
            <a:r>
              <a:rPr lang="en-US" b="1" i="1" dirty="0" smtClean="0"/>
              <a:t>class operations</a:t>
            </a:r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dirty="0" smtClean="0"/>
              <a:t>When to Use: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■ There must be exactly one instance of a class.</a:t>
            </a:r>
            <a:endParaRPr lang="en-US" b="1" i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394" y="188640"/>
            <a:ext cx="5202830" cy="6414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/>
          <a:lstStyle/>
          <a:p>
            <a:r>
              <a:rPr lang="en-US" b="1" dirty="0" smtClean="0"/>
              <a:t>Supports division of labor—</a:t>
            </a:r>
            <a:endParaRPr lang="ne-NP" b="1" dirty="0" smtClean="0"/>
          </a:p>
          <a:p>
            <a:r>
              <a:rPr lang="en-US" dirty="0" smtClean="0"/>
              <a:t>Web page authors can create JSP templates,</a:t>
            </a:r>
          </a:p>
          <a:p>
            <a:r>
              <a:rPr lang="en-US" dirty="0" smtClean="0"/>
              <a:t>Java coders can implement application</a:t>
            </a:r>
            <a:r>
              <a:rPr lang="ne-NP" dirty="0" smtClean="0"/>
              <a:t> </a:t>
            </a:r>
            <a:r>
              <a:rPr lang="en-US" dirty="0" smtClean="0"/>
              <a:t>behavior, </a:t>
            </a:r>
            <a:endParaRPr lang="ne-NP" dirty="0" smtClean="0"/>
          </a:p>
          <a:p>
            <a:r>
              <a:rPr lang="ne-NP" dirty="0" smtClean="0"/>
              <a:t>D</a:t>
            </a:r>
            <a:r>
              <a:rPr lang="en-US" dirty="0" smtClean="0"/>
              <a:t>omain experts can develop business logic</a:t>
            </a:r>
            <a:endParaRPr lang="ne-NP" dirty="0" smtClean="0"/>
          </a:p>
          <a:p>
            <a:r>
              <a:rPr lang="ne-NP" dirty="0" smtClean="0"/>
              <a:t>A</a:t>
            </a:r>
            <a:r>
              <a:rPr lang="en-US" dirty="0" smtClean="0"/>
              <a:t>pplication developers</a:t>
            </a:r>
            <a:r>
              <a:rPr lang="ne-NP" dirty="0" smtClean="0"/>
              <a:t>  a</a:t>
            </a:r>
            <a:r>
              <a:rPr lang="en-US" dirty="0" smtClean="0"/>
              <a:t>nd integrators can assemble and deploy applications. </a:t>
            </a:r>
            <a:endParaRPr lang="ne-NP" dirty="0" smtClean="0"/>
          </a:p>
          <a:p>
            <a:r>
              <a:rPr lang="en-US" dirty="0" smtClean="0"/>
              <a:t>This division of labor</a:t>
            </a:r>
            <a:r>
              <a:rPr lang="ne-NP" dirty="0" smtClean="0"/>
              <a:t> </a:t>
            </a:r>
            <a:r>
              <a:rPr lang="en-US" dirty="0" smtClean="0"/>
              <a:t>also expedites application maintenance.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e-NP" b="1" dirty="0" smtClean="0"/>
              <a:t>2. </a:t>
            </a:r>
            <a:r>
              <a:rPr lang="en-US" b="1" dirty="0" smtClean="0"/>
              <a:t>Integrating Existing Enterprise </a:t>
            </a:r>
            <a:r>
              <a:rPr lang="ne-NP" b="1" dirty="0" smtClean="0"/>
              <a:t>IS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APIs </a:t>
            </a:r>
            <a:r>
              <a:rPr lang="ne-NP" sz="2400" dirty="0" smtClean="0"/>
              <a:t>are used </a:t>
            </a:r>
            <a:r>
              <a:rPr lang="en-US" sz="2400" dirty="0" smtClean="0"/>
              <a:t>for accessing existing enterprise information systems. </a:t>
            </a:r>
            <a:endParaRPr lang="ne-NP" sz="2400" dirty="0" smtClean="0"/>
          </a:p>
          <a:p>
            <a:pPr>
              <a:buNone/>
            </a:pPr>
            <a:r>
              <a:rPr lang="en-US" sz="2400" dirty="0" smtClean="0"/>
              <a:t>• The J2EE </a:t>
            </a:r>
            <a:r>
              <a:rPr lang="en-US" sz="2400" b="1" dirty="0" smtClean="0"/>
              <a:t>Connector architecture </a:t>
            </a:r>
            <a:r>
              <a:rPr lang="en-US" sz="2400" dirty="0" smtClean="0"/>
              <a:t>is the infrastructure for interacting with a variety</a:t>
            </a:r>
            <a:r>
              <a:rPr lang="ne-NP" sz="2400" dirty="0" smtClean="0"/>
              <a:t> </a:t>
            </a:r>
            <a:r>
              <a:rPr lang="en-US" sz="2400" dirty="0" smtClean="0"/>
              <a:t>of Enterprise I</a:t>
            </a:r>
            <a:r>
              <a:rPr lang="ne-NP" sz="2400" dirty="0" smtClean="0"/>
              <a:t>S </a:t>
            </a:r>
            <a:r>
              <a:rPr lang="en-US" sz="2400" dirty="0" smtClean="0"/>
              <a:t>types, including </a:t>
            </a:r>
            <a:r>
              <a:rPr lang="en-US" sz="2400" b="1" dirty="0" smtClean="0"/>
              <a:t>ERP</a:t>
            </a:r>
            <a:r>
              <a:rPr lang="en-US" sz="2400" dirty="0" smtClean="0"/>
              <a:t>, and other</a:t>
            </a:r>
            <a:r>
              <a:rPr lang="ne-NP" sz="2400" dirty="0" smtClean="0"/>
              <a:t> </a:t>
            </a:r>
            <a:r>
              <a:rPr lang="en-US" sz="2400" dirty="0" smtClean="0"/>
              <a:t>legacy systems.</a:t>
            </a:r>
          </a:p>
          <a:p>
            <a:pPr>
              <a:buNone/>
            </a:pPr>
            <a:r>
              <a:rPr lang="en-US" sz="2400" dirty="0" smtClean="0"/>
              <a:t>• The </a:t>
            </a:r>
            <a:r>
              <a:rPr lang="en-US" sz="2400" b="1" dirty="0" smtClean="0"/>
              <a:t>JDBC</a:t>
            </a:r>
            <a:r>
              <a:rPr lang="en-US" sz="2400" dirty="0" smtClean="0"/>
              <a:t> API is used for accessing relational data from the Java programming</a:t>
            </a:r>
            <a:r>
              <a:rPr lang="ne-NP" sz="2400" dirty="0" smtClean="0"/>
              <a:t> </a:t>
            </a:r>
            <a:r>
              <a:rPr lang="en-US" sz="2400" dirty="0" smtClean="0"/>
              <a:t>language.</a:t>
            </a:r>
          </a:p>
          <a:p>
            <a:pPr>
              <a:buNone/>
            </a:pPr>
            <a:r>
              <a:rPr lang="en-US" sz="2400" dirty="0" smtClean="0"/>
              <a:t>• The Java Transaction API (</a:t>
            </a:r>
            <a:r>
              <a:rPr lang="en-US" sz="2400" b="1" dirty="0" smtClean="0"/>
              <a:t>JTA</a:t>
            </a:r>
            <a:r>
              <a:rPr lang="en-US" sz="2400" dirty="0" smtClean="0"/>
              <a:t>) is the API for managing and coordinating</a:t>
            </a:r>
            <a:r>
              <a:rPr lang="ne-NP" sz="2400" dirty="0" smtClean="0"/>
              <a:t> </a:t>
            </a:r>
            <a:r>
              <a:rPr lang="en-US" sz="2400" dirty="0" smtClean="0"/>
              <a:t>transactions across enterprise information systems.</a:t>
            </a:r>
          </a:p>
          <a:p>
            <a:pPr>
              <a:buNone/>
            </a:pPr>
            <a:r>
              <a:rPr lang="en-US" sz="2400" dirty="0" smtClean="0"/>
              <a:t>• The Java Naming and Directory Interface(</a:t>
            </a:r>
            <a:r>
              <a:rPr lang="en-US" sz="2400" b="1" dirty="0" smtClean="0"/>
              <a:t>JNDI</a:t>
            </a:r>
            <a:r>
              <a:rPr lang="en-US" sz="2400" dirty="0" smtClean="0"/>
              <a:t>) is the API for accessing information</a:t>
            </a:r>
            <a:r>
              <a:rPr lang="ne-NP" sz="2400" dirty="0" smtClean="0"/>
              <a:t> </a:t>
            </a:r>
            <a:r>
              <a:rPr lang="en-US" sz="2400" dirty="0" smtClean="0"/>
              <a:t>in enterprise name and directory 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/>
              <a:t>• The Java Message Service (</a:t>
            </a:r>
            <a:r>
              <a:rPr lang="en-US" b="1" dirty="0" smtClean="0"/>
              <a:t>JMS</a:t>
            </a:r>
            <a:r>
              <a:rPr lang="en-US" dirty="0" smtClean="0"/>
              <a:t>) is the API for sending and receiving messages</a:t>
            </a:r>
            <a:r>
              <a:rPr lang="ne-NP" dirty="0" smtClean="0"/>
              <a:t> </a:t>
            </a:r>
            <a:r>
              <a:rPr lang="en-US" dirty="0" smtClean="0"/>
              <a:t>via enterprise messaging systems such as IBM MQ Series and TIBCO Rendezvous.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• The </a:t>
            </a:r>
            <a:r>
              <a:rPr lang="en-US" b="1" dirty="0" smtClean="0"/>
              <a:t>JavaMail</a:t>
            </a:r>
            <a:r>
              <a:rPr lang="en-US" dirty="0" smtClean="0"/>
              <a:t> API is used for sending and receiving e-mail.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• Java </a:t>
            </a:r>
            <a:r>
              <a:rPr lang="en-US" b="1" dirty="0" smtClean="0"/>
              <a:t>IDL</a:t>
            </a:r>
            <a:r>
              <a:rPr lang="en-US" dirty="0" smtClean="0"/>
              <a:t> provides the mechanism for calling CORBA services.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• Java APIs for XML provide support for integration with legacy systems and</a:t>
            </a:r>
            <a:r>
              <a:rPr lang="ne-NP" dirty="0" smtClean="0"/>
              <a:t> </a:t>
            </a:r>
            <a:r>
              <a:rPr lang="en-US" dirty="0" smtClean="0"/>
              <a:t>applications, and for implementing Web services in the J2EE platform.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e-NP" sz="3200" b="1" dirty="0" smtClean="0"/>
              <a:t>3. </a:t>
            </a:r>
            <a:r>
              <a:rPr lang="en-US" sz="3200" b="1" dirty="0" smtClean="0"/>
              <a:t>Choice of Servers, Tools, and Components</a:t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r>
              <a:rPr lang="en-US" dirty="0" smtClean="0"/>
              <a:t>The standardization and branding of the J2EE platform provides many benefits,</a:t>
            </a:r>
            <a:r>
              <a:rPr lang="ne-NP" dirty="0" smtClean="0"/>
              <a:t> </a:t>
            </a:r>
            <a:r>
              <a:rPr lang="en-US" dirty="0" smtClean="0"/>
              <a:t>including:</a:t>
            </a:r>
            <a:endParaRPr lang="ne-NP" dirty="0" smtClean="0"/>
          </a:p>
          <a:p>
            <a:endParaRPr lang="ne-NP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b="1" dirty="0" smtClean="0"/>
              <a:t>A range of server choices—</a:t>
            </a:r>
            <a:r>
              <a:rPr lang="ne-NP" b="1" dirty="0" smtClean="0"/>
              <a:t> </a:t>
            </a:r>
            <a:r>
              <a:rPr lang="en-US" dirty="0" smtClean="0"/>
              <a:t>Application development organizations can expect</a:t>
            </a:r>
            <a:r>
              <a:rPr lang="ne-NP" dirty="0" smtClean="0"/>
              <a:t> </a:t>
            </a:r>
            <a:r>
              <a:rPr lang="en-US" dirty="0" smtClean="0"/>
              <a:t>J2EE branded platforms from a variety of vendors, providing a range of</a:t>
            </a:r>
            <a:r>
              <a:rPr lang="ne-NP" dirty="0" smtClean="0"/>
              <a:t> </a:t>
            </a:r>
            <a:r>
              <a:rPr lang="en-US" dirty="0" smtClean="0"/>
              <a:t>choices in hardware platforms, operating systems, and server configurations.</a:t>
            </a:r>
            <a:endParaRPr lang="ne-NP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ensures that businesses get a choice of servers appropriate to their needs.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e-NP" b="1" dirty="0" smtClean="0"/>
              <a:t>  </a:t>
            </a:r>
            <a:r>
              <a:rPr lang="en-US" b="1" dirty="0" smtClean="0"/>
              <a:t>Designed for tool support—</a:t>
            </a:r>
            <a:r>
              <a:rPr lang="ne-NP" b="1" dirty="0" smtClean="0"/>
              <a:t> </a:t>
            </a:r>
          </a:p>
          <a:p>
            <a:r>
              <a:rPr lang="en-US" dirty="0" smtClean="0"/>
              <a:t>Both </a:t>
            </a:r>
            <a:r>
              <a:rPr lang="en-US" b="1" i="1" dirty="0" smtClean="0"/>
              <a:t>enterprise beans </a:t>
            </a:r>
            <a:r>
              <a:rPr lang="en-US" dirty="0" smtClean="0"/>
              <a:t>and </a:t>
            </a:r>
            <a:r>
              <a:rPr lang="en-US" b="1" i="1" dirty="0" smtClean="0"/>
              <a:t>JSP page </a:t>
            </a:r>
            <a:r>
              <a:rPr lang="en-US" dirty="0" smtClean="0"/>
              <a:t>components</a:t>
            </a:r>
            <a:r>
              <a:rPr lang="ne-NP" dirty="0" smtClean="0"/>
              <a:t> </a:t>
            </a:r>
            <a:r>
              <a:rPr lang="en-US" dirty="0" smtClean="0"/>
              <a:t>are designed to be manipulated by graphical development tools and to allow</a:t>
            </a:r>
            <a:r>
              <a:rPr lang="ne-NP" dirty="0" smtClean="0"/>
              <a:t> </a:t>
            </a:r>
            <a:r>
              <a:rPr lang="en-US" b="1" i="1" dirty="0" smtClean="0"/>
              <a:t>automating</a:t>
            </a:r>
            <a:r>
              <a:rPr lang="en-US" dirty="0" smtClean="0"/>
              <a:t> many of the application development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Application developers</a:t>
            </a:r>
            <a:r>
              <a:rPr lang="ne-NP" dirty="0" smtClean="0"/>
              <a:t> </a:t>
            </a:r>
            <a:r>
              <a:rPr lang="en-US" dirty="0" smtClean="0"/>
              <a:t>have a choice of tools to </a:t>
            </a:r>
            <a:r>
              <a:rPr lang="en-US" b="1" i="1" dirty="0" smtClean="0"/>
              <a:t>manipulate and assemble </a:t>
            </a:r>
            <a:r>
              <a:rPr lang="en-US" dirty="0" smtClean="0"/>
              <a:t>components, and individual</a:t>
            </a:r>
            <a:r>
              <a:rPr lang="ne-NP" dirty="0" smtClean="0"/>
              <a:t> </a:t>
            </a:r>
            <a:r>
              <a:rPr lang="en-US" dirty="0" smtClean="0"/>
              <a:t>team members may choose tools that best suit their specific requirements. </a:t>
            </a:r>
            <a:endParaRPr lang="ne-NP" dirty="0" smtClean="0"/>
          </a:p>
          <a:p>
            <a:endParaRPr lang="ne-N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629</TotalTime>
  <Words>2124</Words>
  <Application>Microsoft Office PowerPoint</Application>
  <PresentationFormat>On-screen Show (4:3)</PresentationFormat>
  <Paragraphs>242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Flow</vt:lpstr>
      <vt:lpstr>Java EE Environment</vt:lpstr>
      <vt:lpstr>Java EE Platform Benefits</vt:lpstr>
      <vt:lpstr>1. Simplified Architecture and Development</vt:lpstr>
      <vt:lpstr>Slide 4</vt:lpstr>
      <vt:lpstr>Slide 5</vt:lpstr>
      <vt:lpstr>2. Integrating Existing Enterprise IS </vt:lpstr>
      <vt:lpstr>Slide 7</vt:lpstr>
      <vt:lpstr>3. Choice of Servers, Tools, and Components </vt:lpstr>
      <vt:lpstr>Slide 9</vt:lpstr>
      <vt:lpstr>Slide 10</vt:lpstr>
      <vt:lpstr> 4. Scales Easily</vt:lpstr>
      <vt:lpstr>5. Simplified, Unified Security Model </vt:lpstr>
      <vt:lpstr> Multitier Application Scenario</vt:lpstr>
      <vt:lpstr>Multitier Application</vt:lpstr>
      <vt:lpstr>MVC Framework</vt:lpstr>
      <vt:lpstr>Relationships Between MVC Participants</vt:lpstr>
      <vt:lpstr>Components of the MVC pattern.</vt:lpstr>
      <vt:lpstr>Three pieces of the MVC pattern: </vt:lpstr>
      <vt:lpstr>Three pieces of the MVC pattern: </vt:lpstr>
      <vt:lpstr>Three pieces of the MVC pattern: </vt:lpstr>
      <vt:lpstr>Design Patterns</vt:lpstr>
      <vt:lpstr>Creational Patterns</vt:lpstr>
      <vt:lpstr>Creational Patterns</vt:lpstr>
      <vt:lpstr>Abstract Factory Pattern</vt:lpstr>
      <vt:lpstr>Abstract Factory Pattern</vt:lpstr>
      <vt:lpstr> Abstract Factory pattern : UML</vt:lpstr>
      <vt:lpstr> Abstract Factory pattern : Benefits</vt:lpstr>
      <vt:lpstr> Abstract Factory pattern : When to Use </vt:lpstr>
      <vt:lpstr>Builder Pattern </vt:lpstr>
      <vt:lpstr>Builder Pattern : UML Diagram </vt:lpstr>
      <vt:lpstr>Builder Pattern : Participants</vt:lpstr>
      <vt:lpstr>Builder Pattern : Benefits</vt:lpstr>
      <vt:lpstr>Builder Pattern : When to Use</vt:lpstr>
      <vt:lpstr>Factory Method Pattern</vt:lpstr>
      <vt:lpstr>Factory Method Pattern : Diagram </vt:lpstr>
      <vt:lpstr>Factory Method Pattern : Participants</vt:lpstr>
      <vt:lpstr>Factory Method Pattern : Benefits</vt:lpstr>
      <vt:lpstr>Factory Method Pattern : When to Use </vt:lpstr>
      <vt:lpstr>Prototype Pattern </vt:lpstr>
      <vt:lpstr>Prototype Pattern : Diagram </vt:lpstr>
      <vt:lpstr>Prototype Pattern : Participants</vt:lpstr>
      <vt:lpstr>Prototype Pattern : Benefits </vt:lpstr>
      <vt:lpstr>Prototype Pattern : When to use </vt:lpstr>
      <vt:lpstr>Singleton Pattern </vt:lpstr>
      <vt:lpstr>Singleton Pattern : Diagram </vt:lpstr>
      <vt:lpstr>Singleton Pattern : Benefits &amp; Usages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Patterns</dc:title>
  <dc:creator>Tika Sigdel</dc:creator>
  <cp:lastModifiedBy>Tika Sigdel</cp:lastModifiedBy>
  <cp:revision>174</cp:revision>
  <dcterms:created xsi:type="dcterms:W3CDTF">2013-05-21T16:21:16Z</dcterms:created>
  <dcterms:modified xsi:type="dcterms:W3CDTF">2014-05-09T00:35:25Z</dcterms:modified>
</cp:coreProperties>
</file>