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1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43B5-A5D4-4B8B-888D-1180160CF30A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DB7DF-632A-428C-B16C-BA24326D9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e-NP" b="1" dirty="0" smtClean="0"/>
              <a:t>EADD – Introduction</a:t>
            </a:r>
            <a:br>
              <a:rPr lang="ne-NP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e-NP" b="1" dirty="0" smtClean="0"/>
              <a:t>Chapter -1 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Challenges in EA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b="1" dirty="0" smtClean="0"/>
              <a:t>Programming Productivity</a:t>
            </a:r>
            <a:endParaRPr lang="ne-NP" sz="3500" b="1" dirty="0" smtClean="0"/>
          </a:p>
          <a:p>
            <a:pPr lvl="1"/>
            <a:r>
              <a:rPr lang="ne-NP" dirty="0" smtClean="0"/>
              <a:t>Maintain pace of time</a:t>
            </a:r>
          </a:p>
          <a:p>
            <a:pPr lvl="1"/>
            <a:r>
              <a:rPr lang="en-GB" dirty="0"/>
              <a:t>The ability to </a:t>
            </a:r>
            <a:r>
              <a:rPr lang="en-GB" b="1" dirty="0"/>
              <a:t>develop</a:t>
            </a:r>
            <a:r>
              <a:rPr lang="en-GB" dirty="0"/>
              <a:t> and </a:t>
            </a:r>
            <a:r>
              <a:rPr lang="en-GB" b="1" dirty="0"/>
              <a:t>deploy</a:t>
            </a:r>
            <a:r>
              <a:rPr lang="en-GB" dirty="0"/>
              <a:t> applications is key to success in the </a:t>
            </a:r>
            <a:r>
              <a:rPr lang="en-GB" dirty="0" smtClean="0"/>
              <a:t>information</a:t>
            </a:r>
            <a:r>
              <a:rPr lang="ne-NP" dirty="0" smtClean="0"/>
              <a:t> </a:t>
            </a:r>
            <a:r>
              <a:rPr lang="en-GB" dirty="0" smtClean="0"/>
              <a:t>economy.</a:t>
            </a:r>
            <a:endParaRPr lang="ne-NP" dirty="0" smtClean="0"/>
          </a:p>
          <a:p>
            <a:pPr lvl="1"/>
            <a:endParaRPr lang="ne-NP" dirty="0" smtClean="0"/>
          </a:p>
          <a:p>
            <a:pPr lvl="1"/>
            <a:r>
              <a:rPr lang="ne-NP" dirty="0" smtClean="0"/>
              <a:t>A</a:t>
            </a:r>
            <a:r>
              <a:rPr lang="en-GB" dirty="0" err="1" smtClean="0"/>
              <a:t>pplications</a:t>
            </a:r>
            <a:r>
              <a:rPr lang="en-GB" dirty="0" smtClean="0"/>
              <a:t> </a:t>
            </a:r>
            <a:r>
              <a:rPr lang="en-GB" dirty="0"/>
              <a:t>need to go quickly from </a:t>
            </a:r>
            <a:r>
              <a:rPr lang="en-GB" b="1" dirty="0"/>
              <a:t>prototype</a:t>
            </a:r>
            <a:r>
              <a:rPr lang="en-GB" dirty="0"/>
              <a:t> to </a:t>
            </a:r>
            <a:r>
              <a:rPr lang="en-GB" b="1" dirty="0"/>
              <a:t>production</a:t>
            </a:r>
            <a:r>
              <a:rPr lang="en-GB" dirty="0"/>
              <a:t>, and to </a:t>
            </a:r>
            <a:r>
              <a:rPr lang="en-GB" dirty="0" smtClean="0"/>
              <a:t>continue</a:t>
            </a:r>
            <a:r>
              <a:rPr lang="ne-NP" dirty="0" smtClean="0"/>
              <a:t> </a:t>
            </a:r>
            <a:r>
              <a:rPr lang="en-GB" dirty="0" smtClean="0"/>
              <a:t>evolving </a:t>
            </a:r>
            <a:r>
              <a:rPr lang="en-GB" dirty="0"/>
              <a:t>even after they are </a:t>
            </a:r>
            <a:r>
              <a:rPr lang="en-GB" dirty="0" smtClean="0"/>
              <a:t>deployed.</a:t>
            </a:r>
            <a:r>
              <a:rPr lang="ne-NP" dirty="0" smtClean="0"/>
              <a:t> </a:t>
            </a:r>
          </a:p>
          <a:p>
            <a:pPr lvl="1"/>
            <a:endParaRPr lang="ne-NP" dirty="0"/>
          </a:p>
          <a:p>
            <a:pPr lvl="1"/>
            <a:r>
              <a:rPr lang="ne-NP" dirty="0" smtClean="0"/>
              <a:t>S</a:t>
            </a:r>
            <a:r>
              <a:rPr lang="en-GB" dirty="0" err="1" smtClean="0"/>
              <a:t>upport</a:t>
            </a:r>
            <a:r>
              <a:rPr lang="en-GB" dirty="0" smtClean="0"/>
              <a:t> </a:t>
            </a:r>
            <a:r>
              <a:rPr lang="en-GB" dirty="0"/>
              <a:t>a variety of </a:t>
            </a:r>
            <a:r>
              <a:rPr lang="en-GB" dirty="0" smtClean="0"/>
              <a:t>clients,</a:t>
            </a:r>
            <a:r>
              <a:rPr lang="ne-NP" dirty="0" smtClean="0"/>
              <a:t> </a:t>
            </a:r>
            <a:r>
              <a:rPr lang="en-GB" dirty="0" smtClean="0"/>
              <a:t>can </a:t>
            </a:r>
            <a:r>
              <a:rPr lang="en-GB" dirty="0"/>
              <a:t>contribute to both responsiveness and </a:t>
            </a:r>
            <a:r>
              <a:rPr lang="en-GB" dirty="0" smtClean="0"/>
              <a:t>flexibility</a:t>
            </a:r>
            <a:r>
              <a:rPr lang="ne-NP" dirty="0"/>
              <a:t>,</a:t>
            </a:r>
            <a:r>
              <a:rPr lang="ne-NP" dirty="0" smtClean="0"/>
              <a:t> </a:t>
            </a:r>
            <a:r>
              <a:rPr lang="en-GB" dirty="0"/>
              <a:t>or to support several types of clients simultaneously.</a:t>
            </a:r>
            <a:endParaRPr lang="ne-NP" dirty="0" smtClean="0"/>
          </a:p>
          <a:p>
            <a:pPr lvl="1"/>
            <a:endParaRPr lang="ne-NP" b="1" dirty="0"/>
          </a:p>
          <a:p>
            <a:pPr lvl="1"/>
            <a:endParaRPr lang="ne-NP" b="1" dirty="0" smtClean="0"/>
          </a:p>
          <a:p>
            <a:pPr lvl="1">
              <a:buNone/>
            </a:pPr>
            <a:endParaRPr lang="ne-NP" b="1" dirty="0"/>
          </a:p>
          <a:p>
            <a:pPr lvl="1">
              <a:buNone/>
            </a:pPr>
            <a:endParaRPr lang="ne-NP" b="1" dirty="0" smtClean="0"/>
          </a:p>
          <a:p>
            <a:pPr>
              <a:buNone/>
            </a:pPr>
            <a:endParaRPr lang="ne-N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Challenges in EA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ne-NP" b="1" dirty="0" smtClean="0"/>
              <a:t>2. </a:t>
            </a:r>
            <a:r>
              <a:rPr lang="en-US" b="1" dirty="0"/>
              <a:t>Response to Demand</a:t>
            </a:r>
            <a:endParaRPr lang="ne-NP" b="1" dirty="0" smtClean="0"/>
          </a:p>
          <a:p>
            <a:pPr lvl="1"/>
            <a:r>
              <a:rPr lang="en-US" dirty="0"/>
              <a:t>The ability </a:t>
            </a:r>
            <a:r>
              <a:rPr lang="en-US" dirty="0" smtClean="0"/>
              <a:t>for</a:t>
            </a:r>
            <a:r>
              <a:rPr lang="ne-NP" dirty="0" smtClean="0"/>
              <a:t> </a:t>
            </a:r>
            <a:r>
              <a:rPr lang="en-GB" dirty="0" smtClean="0"/>
              <a:t>applications </a:t>
            </a:r>
            <a:r>
              <a:rPr lang="en-GB" dirty="0"/>
              <a:t>to </a:t>
            </a:r>
            <a:r>
              <a:rPr lang="en-GB" b="1" dirty="0"/>
              <a:t>scale easily </a:t>
            </a:r>
            <a:r>
              <a:rPr lang="en-GB" dirty="0"/>
              <a:t>and automatically to </a:t>
            </a:r>
            <a:r>
              <a:rPr lang="en-GB" b="1" dirty="0"/>
              <a:t>accommodate</a:t>
            </a:r>
            <a:r>
              <a:rPr lang="en-GB" dirty="0"/>
              <a:t> </a:t>
            </a:r>
            <a:r>
              <a:rPr lang="en-GB" dirty="0" smtClean="0"/>
              <a:t>anticipated</a:t>
            </a:r>
            <a:r>
              <a:rPr lang="ne-NP" dirty="0" smtClean="0"/>
              <a:t> </a:t>
            </a:r>
            <a:r>
              <a:rPr lang="en-GB" dirty="0" smtClean="0"/>
              <a:t>or</a:t>
            </a:r>
            <a:r>
              <a:rPr lang="ne-NP" dirty="0" smtClean="0"/>
              <a:t> </a:t>
            </a:r>
            <a:r>
              <a:rPr lang="en-GB" dirty="0" smtClean="0"/>
              <a:t>unexpected</a:t>
            </a:r>
            <a:r>
              <a:rPr lang="ne-NP" dirty="0" smtClean="0"/>
              <a:t> </a:t>
            </a:r>
            <a:r>
              <a:rPr lang="en-GB" dirty="0" smtClean="0"/>
              <a:t>growth </a:t>
            </a:r>
            <a:r>
              <a:rPr lang="en-GB" dirty="0"/>
              <a:t>is key to achieving the </a:t>
            </a:r>
            <a:r>
              <a:rPr lang="en-GB" dirty="0" smtClean="0"/>
              <a:t>goals.</a:t>
            </a:r>
            <a:endParaRPr lang="ne-NP" dirty="0" smtClean="0"/>
          </a:p>
          <a:p>
            <a:pPr lvl="1"/>
            <a:endParaRPr lang="ne-NP" dirty="0"/>
          </a:p>
          <a:p>
            <a:pPr lvl="1"/>
            <a:r>
              <a:rPr lang="ne-NP" dirty="0" smtClean="0"/>
              <a:t>S</a:t>
            </a:r>
            <a:r>
              <a:rPr lang="en-GB" dirty="0" err="1" smtClean="0"/>
              <a:t>ystems</a:t>
            </a:r>
            <a:r>
              <a:rPr lang="en-GB" dirty="0" smtClean="0"/>
              <a:t> </a:t>
            </a:r>
            <a:r>
              <a:rPr lang="en-GB" dirty="0"/>
              <a:t>need to be designed to </a:t>
            </a:r>
            <a:r>
              <a:rPr lang="en-GB" b="1" dirty="0"/>
              <a:t>handle </a:t>
            </a:r>
            <a:r>
              <a:rPr lang="en-GB" b="1" dirty="0" smtClean="0"/>
              <a:t>multiple</a:t>
            </a:r>
            <a:r>
              <a:rPr lang="ne-NP" b="1" dirty="0" smtClean="0"/>
              <a:t> </a:t>
            </a:r>
            <a:r>
              <a:rPr lang="en-US" b="1" dirty="0" smtClean="0"/>
              <a:t>client </a:t>
            </a:r>
            <a:r>
              <a:rPr lang="en-US" dirty="0"/>
              <a:t>interactions with ease</a:t>
            </a:r>
            <a:r>
              <a:rPr lang="en-US" dirty="0" smtClean="0"/>
              <a:t>.</a:t>
            </a:r>
            <a:r>
              <a:rPr lang="ne-NP" dirty="0" smtClean="0"/>
              <a:t> </a:t>
            </a:r>
          </a:p>
          <a:p>
            <a:pPr lvl="1"/>
            <a:endParaRPr lang="ne-NP" dirty="0"/>
          </a:p>
          <a:p>
            <a:pPr lvl="1"/>
            <a:r>
              <a:rPr lang="en-GB" dirty="0" smtClean="0"/>
              <a:t>They </a:t>
            </a:r>
            <a:r>
              <a:rPr lang="en-GB" dirty="0"/>
              <a:t>need mechanisms for efficient management </a:t>
            </a:r>
            <a:r>
              <a:rPr lang="en-GB" dirty="0" smtClean="0"/>
              <a:t>of</a:t>
            </a:r>
            <a:r>
              <a:rPr lang="ne-NP" dirty="0" smtClean="0"/>
              <a:t> </a:t>
            </a:r>
            <a:r>
              <a:rPr lang="ne-NP" b="1" dirty="0" smtClean="0"/>
              <a:t>s</a:t>
            </a:r>
            <a:r>
              <a:rPr lang="en-GB" b="1" dirty="0" err="1" smtClean="0"/>
              <a:t>ystem</a:t>
            </a:r>
            <a:r>
              <a:rPr lang="en-GB" b="1" dirty="0" smtClean="0"/>
              <a:t> </a:t>
            </a:r>
            <a:r>
              <a:rPr lang="en-GB" b="1" dirty="0"/>
              <a:t>resources </a:t>
            </a:r>
            <a:r>
              <a:rPr lang="en-GB" dirty="0"/>
              <a:t>and services such as </a:t>
            </a:r>
            <a:r>
              <a:rPr lang="en-GB" b="1" dirty="0"/>
              <a:t>database connections</a:t>
            </a:r>
            <a:r>
              <a:rPr lang="en-GB" dirty="0"/>
              <a:t> and </a:t>
            </a:r>
            <a:r>
              <a:rPr lang="en-GB" b="1" dirty="0"/>
              <a:t>transactions</a:t>
            </a:r>
            <a:r>
              <a:rPr lang="en-GB" dirty="0" smtClean="0"/>
              <a:t>.</a:t>
            </a:r>
            <a:endParaRPr lang="ne-NP" dirty="0" smtClean="0"/>
          </a:p>
          <a:p>
            <a:pPr lvl="1"/>
            <a:endParaRPr lang="ne-NP" dirty="0" smtClean="0"/>
          </a:p>
          <a:p>
            <a:pPr lvl="1"/>
            <a:r>
              <a:rPr lang="ne-NP" dirty="0" smtClean="0"/>
              <a:t>A</a:t>
            </a:r>
            <a:r>
              <a:rPr lang="en-US" dirty="0" err="1" smtClean="0"/>
              <a:t>utomatic</a:t>
            </a:r>
            <a:r>
              <a:rPr lang="en-US" dirty="0" smtClean="0"/>
              <a:t> </a:t>
            </a:r>
            <a:r>
              <a:rPr lang="en-US" dirty="0"/>
              <a:t>load </a:t>
            </a:r>
            <a:r>
              <a:rPr lang="en-US" dirty="0" smtClean="0"/>
              <a:t>balancing</a:t>
            </a:r>
            <a:r>
              <a:rPr lang="ne-NP" dirty="0" smtClean="0"/>
              <a:t> </a:t>
            </a:r>
            <a:endParaRPr lang="ne-NP" dirty="0"/>
          </a:p>
          <a:p>
            <a:pPr lvl="1"/>
            <a:r>
              <a:rPr lang="ne-NP" dirty="0" smtClean="0"/>
              <a:t>R</a:t>
            </a:r>
            <a:r>
              <a:rPr lang="en-GB" dirty="0" smtClean="0"/>
              <a:t>un</a:t>
            </a:r>
            <a:r>
              <a:rPr lang="ne-NP" dirty="0" smtClean="0"/>
              <a:t> </a:t>
            </a:r>
            <a:r>
              <a:rPr lang="en-GB" dirty="0" smtClean="0"/>
              <a:t>on </a:t>
            </a:r>
            <a:r>
              <a:rPr lang="en-GB" dirty="0"/>
              <a:t>any server appropriate to anticipated client </a:t>
            </a:r>
            <a:r>
              <a:rPr lang="en-GB" dirty="0" smtClean="0"/>
              <a:t>volumes</a:t>
            </a:r>
            <a:r>
              <a:rPr lang="ne-NP" dirty="0" smtClean="0"/>
              <a:t>.</a:t>
            </a:r>
          </a:p>
          <a:p>
            <a:pPr lvl="1"/>
            <a:r>
              <a:rPr lang="ne-NP" dirty="0" smtClean="0"/>
              <a:t>E</a:t>
            </a:r>
            <a:r>
              <a:rPr lang="en-GB" dirty="0" err="1" smtClean="0"/>
              <a:t>asily</a:t>
            </a:r>
            <a:r>
              <a:rPr lang="en-GB" dirty="0" smtClean="0"/>
              <a:t> </a:t>
            </a:r>
            <a:r>
              <a:rPr lang="en-GB" dirty="0"/>
              <a:t>switch </a:t>
            </a:r>
            <a:r>
              <a:rPr lang="en-GB" dirty="0" smtClean="0"/>
              <a:t>server</a:t>
            </a:r>
            <a:r>
              <a:rPr lang="ne-NP" dirty="0" smtClean="0"/>
              <a:t> c</a:t>
            </a:r>
            <a:r>
              <a:rPr lang="en-GB" dirty="0" err="1" smtClean="0"/>
              <a:t>onfigurations</a:t>
            </a:r>
            <a:r>
              <a:rPr lang="en-GB" dirty="0" smtClean="0"/>
              <a:t> </a:t>
            </a:r>
            <a:r>
              <a:rPr lang="en-GB" dirty="0"/>
              <a:t>when the need arises.</a:t>
            </a:r>
            <a:endParaRPr lang="ne-NP" b="1" dirty="0" smtClean="0"/>
          </a:p>
          <a:p>
            <a:pPr lvl="1">
              <a:buNone/>
            </a:pPr>
            <a:endParaRPr lang="ne-NP" b="1" dirty="0"/>
          </a:p>
          <a:p>
            <a:pPr lvl="1">
              <a:buNone/>
            </a:pPr>
            <a:endParaRPr lang="ne-NP" b="1" dirty="0" smtClean="0"/>
          </a:p>
          <a:p>
            <a:pPr>
              <a:buNone/>
            </a:pPr>
            <a:endParaRPr lang="ne-N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Challenges in EA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ne-NP" b="1" dirty="0"/>
              <a:t>3</a:t>
            </a:r>
            <a:r>
              <a:rPr lang="ne-NP" b="1" dirty="0" smtClean="0"/>
              <a:t>. </a:t>
            </a:r>
            <a:r>
              <a:rPr lang="en-US" b="1" dirty="0"/>
              <a:t>Integration with Existing </a:t>
            </a:r>
            <a:r>
              <a:rPr lang="en-US" b="1" dirty="0" smtClean="0"/>
              <a:t>Systems</a:t>
            </a:r>
            <a:endParaRPr lang="ne-NP" b="1" dirty="0" smtClean="0"/>
          </a:p>
          <a:p>
            <a:pPr lvl="1"/>
            <a:r>
              <a:rPr lang="ne-NP" dirty="0" smtClean="0"/>
              <a:t>C</a:t>
            </a:r>
            <a:r>
              <a:rPr lang="en-GB" dirty="0" err="1" smtClean="0"/>
              <a:t>hallenge</a:t>
            </a:r>
            <a:r>
              <a:rPr lang="en-GB" dirty="0" smtClean="0"/>
              <a:t> for developers of enterprise</a:t>
            </a:r>
            <a:r>
              <a:rPr lang="ne-NP" dirty="0" smtClean="0"/>
              <a:t> </a:t>
            </a:r>
            <a:r>
              <a:rPr lang="en-GB" dirty="0" smtClean="0"/>
              <a:t>applications is how to reuse and </a:t>
            </a:r>
            <a:r>
              <a:rPr lang="en-GB" b="1" dirty="0" smtClean="0"/>
              <a:t>commoditize </a:t>
            </a:r>
            <a:r>
              <a:rPr lang="ne-NP" b="1" dirty="0" smtClean="0"/>
              <a:t>informations</a:t>
            </a:r>
            <a:r>
              <a:rPr lang="en-GB" dirty="0" smtClean="0"/>
              <a:t>.</a:t>
            </a:r>
            <a:r>
              <a:rPr lang="ne-NP" dirty="0" smtClean="0"/>
              <a:t> </a:t>
            </a:r>
          </a:p>
          <a:p>
            <a:pPr lvl="1"/>
            <a:endParaRPr lang="ne-NP" dirty="0" smtClean="0"/>
          </a:p>
          <a:p>
            <a:pPr lvl="1"/>
            <a:r>
              <a:rPr lang="ne-NP" dirty="0"/>
              <a:t>D</a:t>
            </a:r>
            <a:r>
              <a:rPr lang="en-GB" dirty="0" err="1" smtClean="0"/>
              <a:t>evelopers</a:t>
            </a:r>
            <a:r>
              <a:rPr lang="en-GB" dirty="0" smtClean="0"/>
              <a:t> need </a:t>
            </a:r>
            <a:r>
              <a:rPr lang="en-GB" dirty="0"/>
              <a:t>standard </a:t>
            </a:r>
            <a:r>
              <a:rPr lang="en-GB" b="1" dirty="0"/>
              <a:t>ways to </a:t>
            </a:r>
            <a:r>
              <a:rPr lang="en-GB" b="1" dirty="0" smtClean="0"/>
              <a:t>access</a:t>
            </a:r>
            <a:r>
              <a:rPr lang="ne-NP" b="1" dirty="0" smtClean="0"/>
              <a:t> </a:t>
            </a:r>
            <a:r>
              <a:rPr lang="en-GB" dirty="0" smtClean="0"/>
              <a:t>middle-tier </a:t>
            </a:r>
            <a:r>
              <a:rPr lang="en-GB" dirty="0"/>
              <a:t>and backend services such as </a:t>
            </a:r>
            <a:r>
              <a:rPr lang="en-GB" b="1" dirty="0"/>
              <a:t>database management </a:t>
            </a:r>
            <a:r>
              <a:rPr lang="en-GB" b="1" dirty="0" smtClean="0"/>
              <a:t>systems</a:t>
            </a:r>
            <a:r>
              <a:rPr lang="ne-NP" b="1" dirty="0" smtClean="0"/>
              <a:t>.</a:t>
            </a:r>
          </a:p>
          <a:p>
            <a:pPr lvl="1"/>
            <a:endParaRPr lang="ne-NP" b="1" dirty="0"/>
          </a:p>
          <a:p>
            <a:pPr lvl="1"/>
            <a:r>
              <a:rPr lang="ne-NP" dirty="0" smtClean="0"/>
              <a:t>N</a:t>
            </a:r>
            <a:r>
              <a:rPr lang="en-GB" dirty="0" err="1" smtClean="0"/>
              <a:t>eed</a:t>
            </a:r>
            <a:r>
              <a:rPr lang="en-GB" dirty="0" smtClean="0"/>
              <a:t> </a:t>
            </a:r>
            <a:r>
              <a:rPr lang="en-GB" dirty="0"/>
              <a:t>systems that provide these services </a:t>
            </a:r>
            <a:r>
              <a:rPr lang="en-GB" dirty="0" smtClean="0"/>
              <a:t>consistently,</a:t>
            </a:r>
            <a:r>
              <a:rPr lang="ne-NP" dirty="0" smtClean="0"/>
              <a:t> </a:t>
            </a:r>
            <a:r>
              <a:rPr lang="en-GB" dirty="0" smtClean="0"/>
              <a:t>so </a:t>
            </a:r>
            <a:r>
              <a:rPr lang="en-GB" dirty="0"/>
              <a:t>that new programming models or styles </a:t>
            </a:r>
            <a:r>
              <a:rPr lang="en-GB" b="1" dirty="0"/>
              <a:t>aren’t required </a:t>
            </a:r>
            <a:r>
              <a:rPr lang="en-GB" dirty="0"/>
              <a:t>as </a:t>
            </a:r>
            <a:r>
              <a:rPr lang="en-GB" dirty="0" smtClean="0"/>
              <a:t>integration</a:t>
            </a:r>
            <a:r>
              <a:rPr lang="ne-NP" dirty="0" smtClean="0"/>
              <a:t> </a:t>
            </a:r>
            <a:r>
              <a:rPr lang="en-GB" dirty="0" smtClean="0"/>
              <a:t>expands </a:t>
            </a:r>
            <a:r>
              <a:rPr lang="en-GB" dirty="0"/>
              <a:t>to encompass various systems within an enterprise.</a:t>
            </a:r>
            <a:endParaRPr lang="ne-NP" b="1" dirty="0" smtClean="0"/>
          </a:p>
          <a:p>
            <a:pPr lvl="1">
              <a:buNone/>
            </a:pPr>
            <a:endParaRPr lang="ne-NP" b="1" dirty="0" smtClean="0"/>
          </a:p>
          <a:p>
            <a:pPr>
              <a:buNone/>
            </a:pPr>
            <a:endParaRPr lang="ne-N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Challenges in EA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ne-NP" b="1" dirty="0"/>
              <a:t>4</a:t>
            </a:r>
            <a:r>
              <a:rPr lang="ne-NP" b="1" dirty="0" smtClean="0"/>
              <a:t>. </a:t>
            </a:r>
            <a:r>
              <a:rPr lang="en-US" b="1" dirty="0"/>
              <a:t>Freedom to Choose</a:t>
            </a:r>
            <a:endParaRPr lang="ne-NP" b="1" dirty="0" smtClean="0"/>
          </a:p>
          <a:p>
            <a:pPr lvl="1"/>
            <a:r>
              <a:rPr lang="en-US" dirty="0"/>
              <a:t>Freedom </a:t>
            </a:r>
            <a:r>
              <a:rPr lang="en-US" dirty="0" smtClean="0"/>
              <a:t>of</a:t>
            </a:r>
            <a:r>
              <a:rPr lang="ne-NP" dirty="0" smtClean="0"/>
              <a:t> </a:t>
            </a:r>
            <a:r>
              <a:rPr lang="en-GB" dirty="0" smtClean="0"/>
              <a:t>choice </a:t>
            </a:r>
            <a:r>
              <a:rPr lang="en-GB" dirty="0"/>
              <a:t>in enterprise application development should extend from </a:t>
            </a:r>
            <a:r>
              <a:rPr lang="en-GB" b="1" dirty="0"/>
              <a:t>servers</a:t>
            </a:r>
            <a:r>
              <a:rPr lang="en-GB" dirty="0"/>
              <a:t> to </a:t>
            </a:r>
            <a:r>
              <a:rPr lang="en-GB" b="1" dirty="0"/>
              <a:t>tools</a:t>
            </a:r>
            <a:r>
              <a:rPr lang="en-GB" dirty="0"/>
              <a:t> </a:t>
            </a:r>
            <a:r>
              <a:rPr lang="en-GB" dirty="0" smtClean="0"/>
              <a:t>to</a:t>
            </a:r>
            <a:r>
              <a:rPr lang="ne-NP" dirty="0" smtClean="0"/>
              <a:t> </a:t>
            </a:r>
            <a:r>
              <a:rPr lang="en-US" b="1" dirty="0" smtClean="0"/>
              <a:t>components</a:t>
            </a:r>
            <a:r>
              <a:rPr lang="en-US" dirty="0" smtClean="0"/>
              <a:t>.</a:t>
            </a:r>
            <a:endParaRPr lang="ne-NP" dirty="0" smtClean="0"/>
          </a:p>
          <a:p>
            <a:pPr lvl="1"/>
            <a:endParaRPr lang="ne-NP" dirty="0" smtClean="0"/>
          </a:p>
          <a:p>
            <a:pPr lvl="1"/>
            <a:r>
              <a:rPr lang="en-US" dirty="0" smtClean="0"/>
              <a:t>Choices </a:t>
            </a:r>
            <a:r>
              <a:rPr lang="en-US" dirty="0"/>
              <a:t>among server products </a:t>
            </a:r>
            <a:r>
              <a:rPr lang="en-GB" dirty="0" smtClean="0"/>
              <a:t>provides </a:t>
            </a:r>
            <a:r>
              <a:rPr lang="en-GB" dirty="0"/>
              <a:t>the ability </a:t>
            </a:r>
            <a:r>
              <a:rPr lang="en-GB" dirty="0" smtClean="0"/>
              <a:t>to</a:t>
            </a:r>
            <a:r>
              <a:rPr lang="ne-NP" dirty="0" smtClean="0"/>
              <a:t> </a:t>
            </a:r>
            <a:r>
              <a:rPr lang="en-GB" b="1" dirty="0" smtClean="0"/>
              <a:t>move </a:t>
            </a:r>
            <a:r>
              <a:rPr lang="en-GB" b="1" dirty="0"/>
              <a:t>quickly </a:t>
            </a:r>
            <a:r>
              <a:rPr lang="en-GB" dirty="0"/>
              <a:t>and easily from </a:t>
            </a:r>
            <a:r>
              <a:rPr lang="en-GB" b="1" dirty="0"/>
              <a:t>one configuration </a:t>
            </a:r>
            <a:r>
              <a:rPr lang="en-GB" dirty="0"/>
              <a:t>to </a:t>
            </a:r>
            <a:r>
              <a:rPr lang="en-GB" b="1" dirty="0"/>
              <a:t>another</a:t>
            </a:r>
            <a:r>
              <a:rPr lang="en-GB" dirty="0"/>
              <a:t> as internal and </a:t>
            </a:r>
            <a:r>
              <a:rPr lang="en-GB" dirty="0" smtClean="0"/>
              <a:t>external</a:t>
            </a:r>
            <a:r>
              <a:rPr lang="ne-NP" dirty="0" smtClean="0"/>
              <a:t> </a:t>
            </a:r>
            <a:r>
              <a:rPr lang="en-US" dirty="0" smtClean="0"/>
              <a:t>demand </a:t>
            </a:r>
            <a:r>
              <a:rPr lang="en-US" dirty="0"/>
              <a:t>requires</a:t>
            </a:r>
            <a:r>
              <a:rPr lang="en-US" dirty="0" smtClean="0"/>
              <a:t>.</a:t>
            </a:r>
            <a:endParaRPr lang="ne-NP" dirty="0" smtClean="0"/>
          </a:p>
          <a:p>
            <a:pPr lvl="1"/>
            <a:endParaRPr lang="ne-NP" dirty="0" smtClean="0"/>
          </a:p>
          <a:p>
            <a:pPr lvl="1"/>
            <a:r>
              <a:rPr lang="en-GB" sz="2200" dirty="0"/>
              <a:t>Access to the appropriate </a:t>
            </a:r>
            <a:r>
              <a:rPr lang="en-GB" sz="2200" dirty="0" smtClean="0"/>
              <a:t>tools</a:t>
            </a:r>
            <a:r>
              <a:rPr lang="ne-NP" sz="2200" dirty="0" smtClean="0"/>
              <a:t> </a:t>
            </a:r>
          </a:p>
          <a:p>
            <a:pPr lvl="1"/>
            <a:r>
              <a:rPr lang="ne-NP" sz="2200" dirty="0" smtClean="0"/>
              <a:t>A</a:t>
            </a:r>
            <a:r>
              <a:rPr lang="en-GB" sz="2200" dirty="0" err="1" smtClean="0"/>
              <a:t>ccess</a:t>
            </a:r>
            <a:r>
              <a:rPr lang="en-GB" sz="2200" dirty="0" smtClean="0"/>
              <a:t> </a:t>
            </a:r>
            <a:r>
              <a:rPr lang="en-GB" sz="2200" dirty="0"/>
              <a:t>to tools most appropriate </a:t>
            </a:r>
            <a:r>
              <a:rPr lang="en-GB" sz="2200" dirty="0" smtClean="0"/>
              <a:t>to</a:t>
            </a:r>
            <a:r>
              <a:rPr lang="ne-NP" sz="2200" dirty="0" smtClean="0"/>
              <a:t> </a:t>
            </a:r>
            <a:r>
              <a:rPr lang="en-GB" sz="2200" dirty="0" smtClean="0"/>
              <a:t>their </a:t>
            </a:r>
            <a:r>
              <a:rPr lang="en-GB" sz="2200" dirty="0"/>
              <a:t>skill set and </a:t>
            </a:r>
            <a:r>
              <a:rPr lang="en-GB" sz="2200" dirty="0" smtClean="0"/>
              <a:t>contribution.</a:t>
            </a:r>
            <a:endParaRPr lang="ne-NP" sz="2200" dirty="0" smtClean="0"/>
          </a:p>
          <a:p>
            <a:pPr lvl="1"/>
            <a:r>
              <a:rPr lang="ne-NP" sz="2200" dirty="0"/>
              <a:t>T</a:t>
            </a:r>
            <a:r>
              <a:rPr lang="en-GB" sz="2200" dirty="0" err="1" smtClean="0"/>
              <a:t>ake</a:t>
            </a:r>
            <a:r>
              <a:rPr lang="en-GB" sz="2200" dirty="0" smtClean="0"/>
              <a:t> </a:t>
            </a:r>
            <a:r>
              <a:rPr lang="en-GB" sz="2200" dirty="0"/>
              <a:t>advantage of external expertise and </a:t>
            </a:r>
            <a:r>
              <a:rPr lang="en-GB" sz="2200" dirty="0" smtClean="0"/>
              <a:t>to</a:t>
            </a:r>
            <a:r>
              <a:rPr lang="ne-NP" sz="2200" dirty="0" smtClean="0"/>
              <a:t> </a:t>
            </a:r>
            <a:r>
              <a:rPr lang="en-US" sz="2200" dirty="0" smtClean="0"/>
              <a:t>enhance </a:t>
            </a:r>
            <a:r>
              <a:rPr lang="en-US" sz="2200" dirty="0"/>
              <a:t>development productivity.</a:t>
            </a:r>
            <a:endParaRPr lang="ne-NP" sz="2200" dirty="0" smtClean="0"/>
          </a:p>
          <a:p>
            <a:pPr lvl="1"/>
            <a:endParaRPr lang="ne-NP" sz="2200" dirty="0"/>
          </a:p>
          <a:p>
            <a:pPr lvl="1"/>
            <a:endParaRPr lang="ne-NP" dirty="0" smtClean="0"/>
          </a:p>
          <a:p>
            <a:pPr lvl="1"/>
            <a:endParaRPr lang="ne-NP" b="1" dirty="0"/>
          </a:p>
          <a:p>
            <a:pPr lvl="1"/>
            <a:endParaRPr lang="ne-NP" b="1" dirty="0" smtClean="0"/>
          </a:p>
          <a:p>
            <a:pPr lvl="1">
              <a:buNone/>
            </a:pPr>
            <a:endParaRPr lang="ne-NP" b="1" dirty="0" smtClean="0"/>
          </a:p>
          <a:p>
            <a:pPr>
              <a:buNone/>
            </a:pPr>
            <a:endParaRPr lang="ne-N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b="1" dirty="0" smtClean="0"/>
              <a:t>Challenges in EA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ne-NP" b="1" dirty="0" smtClean="0"/>
              <a:t>5. </a:t>
            </a:r>
            <a:r>
              <a:rPr lang="en-US" b="1" dirty="0"/>
              <a:t>Maintaining </a:t>
            </a:r>
            <a:r>
              <a:rPr lang="en-US" b="1" dirty="0" smtClean="0"/>
              <a:t>Security</a:t>
            </a:r>
            <a:endParaRPr lang="ne-NP" b="1" dirty="0" smtClean="0"/>
          </a:p>
          <a:p>
            <a:pPr lvl="1"/>
            <a:r>
              <a:rPr lang="en-GB" dirty="0" smtClean="0"/>
              <a:t>Traditionally, </a:t>
            </a:r>
            <a:r>
              <a:rPr lang="en-GB" b="1" dirty="0" smtClean="0"/>
              <a:t>IT departments </a:t>
            </a:r>
            <a:r>
              <a:rPr lang="en-GB" dirty="0" smtClean="0"/>
              <a:t>have been able to maintain a relatively</a:t>
            </a:r>
            <a:r>
              <a:rPr lang="ne-NP" dirty="0" smtClean="0"/>
              <a:t> </a:t>
            </a:r>
            <a:r>
              <a:rPr lang="en-GB" dirty="0" smtClean="0"/>
              <a:t>high level of control over the environment of both servers and clients</a:t>
            </a:r>
            <a:r>
              <a:rPr lang="ne-NP" dirty="0" smtClean="0"/>
              <a:t>.</a:t>
            </a:r>
          </a:p>
          <a:p>
            <a:pPr lvl="1"/>
            <a:endParaRPr lang="ne-NP" dirty="0"/>
          </a:p>
          <a:p>
            <a:pPr lvl="1"/>
            <a:r>
              <a:rPr lang="en-GB" dirty="0" smtClean="0"/>
              <a:t>One </a:t>
            </a:r>
            <a:r>
              <a:rPr lang="en-GB" dirty="0"/>
              <a:t>of the difficulties in integrating disparate systems is providing a </a:t>
            </a:r>
            <a:r>
              <a:rPr lang="en-GB" b="1" dirty="0" smtClean="0"/>
              <a:t>unified</a:t>
            </a:r>
            <a:r>
              <a:rPr lang="ne-NP" b="1" dirty="0" smtClean="0"/>
              <a:t> </a:t>
            </a:r>
            <a:r>
              <a:rPr lang="en-GB" b="1" dirty="0" smtClean="0"/>
              <a:t>security </a:t>
            </a:r>
            <a:r>
              <a:rPr lang="en-GB" b="1" dirty="0"/>
              <a:t>model</a:t>
            </a:r>
            <a:r>
              <a:rPr lang="en-GB" dirty="0"/>
              <a:t>. </a:t>
            </a:r>
            <a:endParaRPr lang="ne-NP" dirty="0" smtClean="0"/>
          </a:p>
          <a:p>
            <a:pPr lvl="1"/>
            <a:endParaRPr lang="ne-NP" dirty="0"/>
          </a:p>
          <a:p>
            <a:pPr lvl="1"/>
            <a:r>
              <a:rPr lang="en-GB" b="1" dirty="0" smtClean="0"/>
              <a:t>Single </a:t>
            </a:r>
            <a:r>
              <a:rPr lang="en-GB" b="1" dirty="0" err="1"/>
              <a:t>signon</a:t>
            </a:r>
            <a:r>
              <a:rPr lang="en-GB" b="1" dirty="0"/>
              <a:t> </a:t>
            </a:r>
            <a:r>
              <a:rPr lang="en-GB" dirty="0"/>
              <a:t>across internal application and asset boundaries </a:t>
            </a:r>
            <a:r>
              <a:rPr lang="en-GB" dirty="0" smtClean="0"/>
              <a:t>is</a:t>
            </a:r>
            <a:r>
              <a:rPr lang="ne-NP" dirty="0" smtClean="0"/>
              <a:t> </a:t>
            </a:r>
            <a:r>
              <a:rPr lang="en-GB" dirty="0" smtClean="0"/>
              <a:t>important </a:t>
            </a:r>
            <a:r>
              <a:rPr lang="en-GB" dirty="0"/>
              <a:t>to creating a </a:t>
            </a:r>
            <a:r>
              <a:rPr lang="en-GB" b="1" dirty="0"/>
              <a:t>positive user experience</a:t>
            </a:r>
            <a:r>
              <a:rPr lang="en-GB" dirty="0"/>
              <a:t> with the applications.</a:t>
            </a:r>
            <a:endParaRPr lang="ne-NP" sz="6000" dirty="0" smtClean="0"/>
          </a:p>
          <a:p>
            <a:pPr lvl="1"/>
            <a:endParaRPr lang="ne-NP" dirty="0" smtClean="0"/>
          </a:p>
          <a:p>
            <a:pPr lvl="1"/>
            <a:endParaRPr lang="ne-NP" b="1" dirty="0"/>
          </a:p>
          <a:p>
            <a:pPr lvl="1"/>
            <a:endParaRPr lang="ne-NP" b="1" dirty="0" smtClean="0"/>
          </a:p>
          <a:p>
            <a:pPr lvl="1">
              <a:buNone/>
            </a:pPr>
            <a:endParaRPr lang="ne-NP" b="1" dirty="0" smtClean="0"/>
          </a:p>
          <a:p>
            <a:pPr>
              <a:buNone/>
            </a:pPr>
            <a:endParaRPr lang="ne-N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b="1" dirty="0"/>
              <a:t>J2EE Platform Overview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874" y="1052736"/>
            <a:ext cx="7879558" cy="551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b="1" dirty="0"/>
              <a:t>J2EE Platform Overview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ne-NP" dirty="0" smtClean="0"/>
              <a:t>A</a:t>
            </a:r>
            <a:r>
              <a:rPr lang="en-GB" dirty="0" err="1" smtClean="0"/>
              <a:t>ll</a:t>
            </a:r>
            <a:r>
              <a:rPr lang="en-GB" dirty="0" smtClean="0"/>
              <a:t> </a:t>
            </a:r>
            <a:r>
              <a:rPr lang="en-GB" dirty="0"/>
              <a:t>J2EE Web containers provide </a:t>
            </a:r>
            <a:r>
              <a:rPr lang="en-GB" dirty="0" smtClean="0"/>
              <a:t>runtime</a:t>
            </a:r>
            <a:r>
              <a:rPr lang="ne-NP" dirty="0" smtClean="0"/>
              <a:t> </a:t>
            </a:r>
            <a:r>
              <a:rPr lang="en-GB" dirty="0" smtClean="0"/>
              <a:t>support </a:t>
            </a:r>
            <a:r>
              <a:rPr lang="en-GB" dirty="0"/>
              <a:t>for </a:t>
            </a:r>
            <a:r>
              <a:rPr lang="en-GB" b="1" dirty="0"/>
              <a:t>responding to client requests</a:t>
            </a:r>
            <a:r>
              <a:rPr lang="en-GB" dirty="0"/>
              <a:t>, performing </a:t>
            </a:r>
            <a:r>
              <a:rPr lang="en-GB" b="1" dirty="0"/>
              <a:t>request time processing</a:t>
            </a:r>
            <a:r>
              <a:rPr lang="en-GB" dirty="0"/>
              <a:t> (</a:t>
            </a:r>
            <a:r>
              <a:rPr lang="en-GB" dirty="0" smtClean="0"/>
              <a:t>such</a:t>
            </a:r>
            <a:r>
              <a:rPr lang="ne-NP" dirty="0" smtClean="0"/>
              <a:t> </a:t>
            </a:r>
            <a:r>
              <a:rPr lang="en-GB" dirty="0" smtClean="0"/>
              <a:t>as </a:t>
            </a:r>
            <a:r>
              <a:rPr lang="en-GB" dirty="0"/>
              <a:t>invoking JSP or </a:t>
            </a:r>
            <a:r>
              <a:rPr lang="en-GB" dirty="0" err="1"/>
              <a:t>servlet</a:t>
            </a:r>
            <a:r>
              <a:rPr lang="en-GB" dirty="0"/>
              <a:t> </a:t>
            </a:r>
            <a:r>
              <a:rPr lang="en-GB" dirty="0" err="1"/>
              <a:t>behavior</a:t>
            </a:r>
            <a:r>
              <a:rPr lang="en-GB" dirty="0"/>
              <a:t>), and </a:t>
            </a:r>
            <a:r>
              <a:rPr lang="en-GB" b="1" dirty="0"/>
              <a:t>returning results </a:t>
            </a:r>
            <a:r>
              <a:rPr lang="en-GB" dirty="0"/>
              <a:t>to the client. </a:t>
            </a:r>
            <a:endParaRPr lang="ne-NP" dirty="0" smtClean="0"/>
          </a:p>
          <a:p>
            <a:endParaRPr lang="ne-NP" dirty="0"/>
          </a:p>
          <a:p>
            <a:r>
              <a:rPr lang="en-GB" dirty="0" smtClean="0"/>
              <a:t>All </a:t>
            </a:r>
            <a:r>
              <a:rPr lang="en-GB" dirty="0"/>
              <a:t>EJB </a:t>
            </a:r>
            <a:r>
              <a:rPr lang="en-GB" dirty="0" smtClean="0"/>
              <a:t>containers</a:t>
            </a:r>
            <a:r>
              <a:rPr lang="ne-NP" dirty="0" smtClean="0"/>
              <a:t> </a:t>
            </a:r>
            <a:r>
              <a:rPr lang="en-GB" dirty="0" smtClean="0"/>
              <a:t>provide </a:t>
            </a:r>
            <a:r>
              <a:rPr lang="en-GB" b="1" dirty="0"/>
              <a:t>automated support </a:t>
            </a:r>
            <a:r>
              <a:rPr lang="en-GB" dirty="0"/>
              <a:t>for </a:t>
            </a:r>
            <a:r>
              <a:rPr lang="en-GB" b="1" dirty="0"/>
              <a:t>transaction</a:t>
            </a:r>
            <a:r>
              <a:rPr lang="en-GB" dirty="0"/>
              <a:t> and </a:t>
            </a:r>
            <a:r>
              <a:rPr lang="en-GB" b="1" dirty="0"/>
              <a:t>life cycle management </a:t>
            </a:r>
            <a:r>
              <a:rPr lang="en-GB" dirty="0"/>
              <a:t>of </a:t>
            </a:r>
            <a:r>
              <a:rPr lang="en-GB" dirty="0" smtClean="0"/>
              <a:t>EJB</a:t>
            </a:r>
            <a:r>
              <a:rPr lang="ne-NP" dirty="0" smtClean="0"/>
              <a:t> </a:t>
            </a:r>
            <a:r>
              <a:rPr lang="en-GB" dirty="0" smtClean="0"/>
              <a:t>components</a:t>
            </a:r>
            <a:r>
              <a:rPr lang="en-GB" dirty="0"/>
              <a:t>, as well as bean lookup and other </a:t>
            </a:r>
            <a:r>
              <a:rPr lang="ne-NP" dirty="0" smtClean="0"/>
              <a:t>s</a:t>
            </a:r>
            <a:r>
              <a:rPr lang="en-GB" dirty="0" err="1" smtClean="0"/>
              <a:t>ervices</a:t>
            </a:r>
            <a:r>
              <a:rPr lang="en-GB" dirty="0"/>
              <a:t>. </a:t>
            </a:r>
            <a:endParaRPr lang="ne-NP" dirty="0" smtClean="0"/>
          </a:p>
          <a:p>
            <a:endParaRPr lang="ne-NP" dirty="0"/>
          </a:p>
          <a:p>
            <a:r>
              <a:rPr lang="en-GB" dirty="0" smtClean="0"/>
              <a:t>Containers </a:t>
            </a:r>
            <a:r>
              <a:rPr lang="en-GB" dirty="0"/>
              <a:t>also </a:t>
            </a:r>
            <a:r>
              <a:rPr lang="en-GB" dirty="0" smtClean="0"/>
              <a:t>provide</a:t>
            </a:r>
            <a:r>
              <a:rPr lang="ne-NP" dirty="0" smtClean="0"/>
              <a:t> </a:t>
            </a:r>
            <a:r>
              <a:rPr lang="en-GB" dirty="0" smtClean="0"/>
              <a:t>standardized </a:t>
            </a:r>
            <a:r>
              <a:rPr lang="en-GB" dirty="0"/>
              <a:t>access to </a:t>
            </a:r>
            <a:r>
              <a:rPr lang="en-GB" b="1" dirty="0"/>
              <a:t>enterprise information systems</a:t>
            </a:r>
            <a:r>
              <a:rPr lang="en-GB" dirty="0"/>
              <a:t>; for example, </a:t>
            </a:r>
            <a:r>
              <a:rPr lang="en-GB" dirty="0" smtClean="0"/>
              <a:t>providing</a:t>
            </a:r>
            <a:r>
              <a:rPr lang="ne-NP" dirty="0" smtClean="0"/>
              <a:t> </a:t>
            </a:r>
            <a:r>
              <a:rPr lang="en-GB" dirty="0" smtClean="0"/>
              <a:t>RDBMS </a:t>
            </a:r>
            <a:r>
              <a:rPr lang="en-GB" dirty="0"/>
              <a:t>access through the JDBC API</a:t>
            </a:r>
            <a:r>
              <a:rPr lang="en-GB" dirty="0" smtClean="0"/>
              <a:t>.</a:t>
            </a:r>
            <a:endParaRPr lang="ne-NP" dirty="0" smtClean="0"/>
          </a:p>
          <a:p>
            <a:endParaRPr lang="ne-NP" dirty="0" smtClean="0"/>
          </a:p>
          <a:p>
            <a:r>
              <a:rPr lang="ne-NP" dirty="0" smtClean="0"/>
              <a:t>Container provides </a:t>
            </a:r>
            <a:r>
              <a:rPr lang="en-GB" b="1" dirty="0" smtClean="0"/>
              <a:t>application </a:t>
            </a:r>
            <a:r>
              <a:rPr lang="en-GB" b="1" dirty="0" err="1" smtClean="0"/>
              <a:t>behaviors</a:t>
            </a:r>
            <a:r>
              <a:rPr lang="ne-NP" b="1" dirty="0" smtClean="0"/>
              <a:t> </a:t>
            </a:r>
            <a:r>
              <a:rPr lang="en-GB" dirty="0" smtClean="0"/>
              <a:t>at </a:t>
            </a:r>
            <a:r>
              <a:rPr lang="en-GB" dirty="0"/>
              <a:t>assembly or deployment </a:t>
            </a:r>
            <a:r>
              <a:rPr lang="en-GB" dirty="0" smtClean="0"/>
              <a:t>time</a:t>
            </a:r>
            <a:r>
              <a:rPr lang="ne-NP" dirty="0" smtClean="0"/>
              <a:t> t</a:t>
            </a:r>
            <a:r>
              <a:rPr lang="en-GB" dirty="0" err="1" smtClean="0"/>
              <a:t>hrough</a:t>
            </a:r>
            <a:r>
              <a:rPr lang="en-GB" dirty="0" smtClean="0"/>
              <a:t> </a:t>
            </a:r>
            <a:r>
              <a:rPr lang="en-GB" dirty="0"/>
              <a:t>the use of deployment descriptors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487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EADD – Introduction </vt:lpstr>
      <vt:lpstr>Challenges in EA Development</vt:lpstr>
      <vt:lpstr>Challenges in EA Development</vt:lpstr>
      <vt:lpstr>Challenges in EA Development</vt:lpstr>
      <vt:lpstr>Challenges in EA Development</vt:lpstr>
      <vt:lpstr>Challenges in EA Development</vt:lpstr>
      <vt:lpstr>J2EE Platform Overview</vt:lpstr>
      <vt:lpstr>J2EE Platform Overview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EADD – Introduction</dc:title>
  <dc:creator>Tika Sigdel</dc:creator>
  <cp:lastModifiedBy>Tika Sigdel</cp:lastModifiedBy>
  <cp:revision>33</cp:revision>
  <dcterms:created xsi:type="dcterms:W3CDTF">2014-05-01T15:52:44Z</dcterms:created>
  <dcterms:modified xsi:type="dcterms:W3CDTF">2014-05-23T16:47:36Z</dcterms:modified>
</cp:coreProperties>
</file>