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23"/>
  </p:notesMasterIdLst>
  <p:sldIdLst>
    <p:sldId id="299" r:id="rId2"/>
    <p:sldId id="260" r:id="rId3"/>
    <p:sldId id="261" r:id="rId4"/>
    <p:sldId id="264" r:id="rId5"/>
    <p:sldId id="263" r:id="rId6"/>
    <p:sldId id="262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  <p:sldId id="300" r:id="rId17"/>
    <p:sldId id="274" r:id="rId18"/>
    <p:sldId id="278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77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375EF-3054-430F-B762-520EA61439F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66B54-C1BD-464C-B798-503FE7BAE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66B54-C1BD-464C-B798-503FE7BAE2E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B086AF-98F9-46E8-ABC7-29E5CDC2A16C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D860E7-4E75-49F1-9D97-7475FD25971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96070"/>
            <a:ext cx="8229600" cy="84698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J2EE Platform Overview</a:t>
            </a:r>
            <a:r>
              <a:rPr lang="ne-NP" b="1" dirty="0" smtClean="0"/>
              <a:t/>
            </a:r>
            <a:br>
              <a:rPr lang="ne-NP" b="1" dirty="0" smtClean="0"/>
            </a:br>
            <a:r>
              <a:rPr lang="ne-NP" sz="2700" b="1" dirty="0" smtClean="0"/>
              <a:t>(Application Architecture)</a:t>
            </a:r>
            <a:endParaRPr lang="en-US" sz="2700" b="1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08018" y="1935163"/>
            <a:ext cx="632796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endParaRPr lang="ne-NP" b="1" dirty="0" smtClean="0"/>
          </a:p>
          <a:p>
            <a:pPr>
              <a:buNone/>
            </a:pPr>
            <a:endParaRPr lang="ne-NP" b="1" dirty="0" smtClean="0"/>
          </a:p>
          <a:p>
            <a:pPr>
              <a:buNone/>
            </a:pPr>
            <a:r>
              <a:rPr lang="en-US" b="1" dirty="0" smtClean="0"/>
              <a:t>A marketplace for components—</a:t>
            </a:r>
            <a:r>
              <a:rPr lang="ne-NP" b="1" dirty="0" smtClean="0"/>
              <a:t> </a:t>
            </a:r>
          </a:p>
          <a:p>
            <a:pPr>
              <a:buNone/>
            </a:pPr>
            <a:endParaRPr lang="ne-NP" b="1" dirty="0" smtClean="0"/>
          </a:p>
          <a:p>
            <a:pPr lvl="1"/>
            <a:r>
              <a:rPr lang="en-US" dirty="0" smtClean="0"/>
              <a:t>Component-based design ensures that</a:t>
            </a:r>
            <a:r>
              <a:rPr lang="ne-NP" dirty="0" smtClean="0"/>
              <a:t> </a:t>
            </a:r>
            <a:r>
              <a:rPr lang="en-US" dirty="0" smtClean="0"/>
              <a:t>many types of behavior can be </a:t>
            </a:r>
            <a:r>
              <a:rPr lang="en-US" b="1" i="1" dirty="0" smtClean="0"/>
              <a:t>standardized</a:t>
            </a:r>
            <a:r>
              <a:rPr lang="en-US" dirty="0" smtClean="0"/>
              <a:t>, </a:t>
            </a:r>
            <a:r>
              <a:rPr lang="en-US" b="1" i="1" dirty="0" smtClean="0"/>
              <a:t>packaged</a:t>
            </a:r>
            <a:r>
              <a:rPr lang="en-US" dirty="0" smtClean="0"/>
              <a:t>, and </a:t>
            </a:r>
            <a:r>
              <a:rPr lang="en-US" b="1" i="1" dirty="0" smtClean="0"/>
              <a:t>reused</a:t>
            </a:r>
            <a:r>
              <a:rPr lang="en-US" dirty="0" smtClean="0"/>
              <a:t> by any</a:t>
            </a:r>
            <a:r>
              <a:rPr lang="ne-NP" dirty="0" smtClean="0"/>
              <a:t> </a:t>
            </a:r>
            <a:r>
              <a:rPr lang="en-US" dirty="0" smtClean="0"/>
              <a:t>J2EE application.</a:t>
            </a:r>
            <a:endParaRPr lang="ne-NP" dirty="0" smtClean="0"/>
          </a:p>
          <a:p>
            <a:pPr lvl="1"/>
            <a:endParaRPr lang="ne-NP" dirty="0" smtClean="0"/>
          </a:p>
          <a:p>
            <a:pPr lvl="1"/>
            <a:r>
              <a:rPr lang="en-US" dirty="0" smtClean="0"/>
              <a:t>Component vendors will provide a variety of off-the-shelf</a:t>
            </a:r>
            <a:r>
              <a:rPr lang="ne-NP" dirty="0" smtClean="0"/>
              <a:t> </a:t>
            </a:r>
            <a:r>
              <a:rPr lang="en-US" dirty="0" smtClean="0"/>
              <a:t>component solutions, including accounting </a:t>
            </a:r>
            <a:r>
              <a:rPr lang="en-US" b="1" i="1" dirty="0" smtClean="0"/>
              <a:t>beans</a:t>
            </a:r>
            <a:r>
              <a:rPr lang="en-US" dirty="0" smtClean="0"/>
              <a:t>, user interface </a:t>
            </a:r>
            <a:r>
              <a:rPr lang="en-US" b="1" i="1" dirty="0" smtClean="0"/>
              <a:t>templates</a:t>
            </a:r>
            <a:r>
              <a:rPr lang="ne-NP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b="1" dirty="0" smtClean="0"/>
              <a:t> 4. </a:t>
            </a:r>
            <a:r>
              <a:rPr lang="en-US" sz="4000" b="1" dirty="0" smtClean="0"/>
              <a:t>Scales</a:t>
            </a:r>
            <a:r>
              <a:rPr lang="en-US" b="1" dirty="0" smtClean="0"/>
              <a:t> Easily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J2EE containers provide a mechanism that supports simplified scaling of distributed</a:t>
            </a:r>
            <a:r>
              <a:rPr lang="ne-NP" dirty="0" smtClean="0"/>
              <a:t> </a:t>
            </a:r>
            <a:r>
              <a:rPr lang="en-US" dirty="0" smtClean="0"/>
              <a:t>applications, with no application development effort.</a:t>
            </a:r>
            <a:endParaRPr lang="ne-NP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Because J2EE containers provide components with transaction support, database</a:t>
            </a:r>
            <a:r>
              <a:rPr lang="ne-NP" dirty="0" smtClean="0"/>
              <a:t> </a:t>
            </a:r>
            <a:r>
              <a:rPr lang="en-US" dirty="0" smtClean="0"/>
              <a:t>connections</a:t>
            </a:r>
            <a:endParaRPr lang="ne-NP" dirty="0" smtClean="0"/>
          </a:p>
          <a:p>
            <a:pPr lvl="1"/>
            <a:endParaRPr lang="ne-NP" dirty="0" smtClean="0"/>
          </a:p>
          <a:p>
            <a:pPr lvl="1"/>
            <a:r>
              <a:rPr lang="ne-NP" dirty="0" smtClean="0"/>
              <a:t>C</a:t>
            </a:r>
            <a:r>
              <a:rPr lang="en-US" dirty="0" smtClean="0"/>
              <a:t>ontainers may </a:t>
            </a:r>
            <a:r>
              <a:rPr lang="en-US" b="1" dirty="0" smtClean="0"/>
              <a:t>pool database</a:t>
            </a:r>
            <a:r>
              <a:rPr lang="ne-NP" b="1" dirty="0" smtClean="0"/>
              <a:t> </a:t>
            </a:r>
            <a:r>
              <a:rPr lang="en-US" b="1" dirty="0" smtClean="0"/>
              <a:t>connections</a:t>
            </a:r>
            <a:r>
              <a:rPr lang="en-US" dirty="0" smtClean="0"/>
              <a:t>, providing clients with quick, efficient</a:t>
            </a:r>
            <a:r>
              <a:rPr lang="ne-NP" dirty="0" smtClean="0"/>
              <a:t> </a:t>
            </a:r>
            <a:r>
              <a:rPr lang="en-US" dirty="0" smtClean="0"/>
              <a:t>access to data</a:t>
            </a:r>
            <a:r>
              <a:rPr lang="ne-NP" dirty="0" smtClean="0"/>
              <a:t> b</a:t>
            </a:r>
            <a:r>
              <a:rPr lang="en-US" dirty="0" smtClean="0"/>
              <a:t>ecause containers may run on multiple systems, Web containers can automatically</a:t>
            </a:r>
            <a:r>
              <a:rPr lang="ne-NP" dirty="0" smtClean="0"/>
              <a:t> </a:t>
            </a:r>
            <a:r>
              <a:rPr lang="en-US" b="1" dirty="0" smtClean="0"/>
              <a:t>balance load </a:t>
            </a:r>
            <a:r>
              <a:rPr lang="en-US" dirty="0" smtClean="0"/>
              <a:t>in response to fluctuating demand.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71570"/>
          </a:xfrm>
        </p:spPr>
        <p:txBody>
          <a:bodyPr>
            <a:normAutofit/>
          </a:bodyPr>
          <a:lstStyle/>
          <a:p>
            <a:pPr marL="742950" indent="-742950"/>
            <a:r>
              <a:rPr lang="en-US" sz="4000" b="1" dirty="0" smtClean="0"/>
              <a:t>5</a:t>
            </a:r>
            <a:r>
              <a:rPr lang="ne-NP" sz="4000" b="1" dirty="0" smtClean="0"/>
              <a:t>.</a:t>
            </a:r>
            <a:r>
              <a:rPr lang="en-US" sz="4000" b="1" dirty="0" smtClean="0"/>
              <a:t> Simplified, Unified Security Model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7488"/>
          </a:xfrm>
        </p:spPr>
        <p:txBody>
          <a:bodyPr>
            <a:noAutofit/>
          </a:bodyPr>
          <a:lstStyle/>
          <a:p>
            <a:pPr lvl="1"/>
            <a:r>
              <a:rPr lang="en-US" sz="2200" dirty="0" smtClean="0"/>
              <a:t>The J2EE security model is designed to support </a:t>
            </a:r>
            <a:r>
              <a:rPr lang="en-US" sz="2200" b="1" dirty="0" smtClean="0"/>
              <a:t>single sign </a:t>
            </a:r>
            <a:r>
              <a:rPr lang="en-US" sz="2200" dirty="0" smtClean="0"/>
              <a:t>on access to application</a:t>
            </a:r>
            <a:r>
              <a:rPr lang="ne-NP" sz="2200" dirty="0" smtClean="0"/>
              <a:t> </a:t>
            </a:r>
            <a:r>
              <a:rPr lang="en-US" sz="2200" dirty="0" smtClean="0"/>
              <a:t>services</a:t>
            </a:r>
            <a:r>
              <a:rPr lang="ne-NP" sz="2200" dirty="0" smtClean="0"/>
              <a:t>.</a:t>
            </a:r>
          </a:p>
          <a:p>
            <a:pPr lvl="1"/>
            <a:endParaRPr lang="ne-NP" sz="2200" dirty="0" smtClean="0"/>
          </a:p>
          <a:p>
            <a:pPr lvl="1"/>
            <a:r>
              <a:rPr lang="en-US" sz="2200" dirty="0" smtClean="0"/>
              <a:t> </a:t>
            </a:r>
            <a:r>
              <a:rPr lang="en-US" sz="2200" b="1" dirty="0" smtClean="0"/>
              <a:t>Component developers </a:t>
            </a:r>
            <a:r>
              <a:rPr lang="en-US" sz="2200" dirty="0" smtClean="0"/>
              <a:t>can specify the security requirements of a component</a:t>
            </a:r>
            <a:r>
              <a:rPr lang="ne-NP" sz="2200" dirty="0" smtClean="0"/>
              <a:t> </a:t>
            </a:r>
            <a:r>
              <a:rPr lang="en-US" sz="2200" dirty="0" smtClean="0"/>
              <a:t>at the method level</a:t>
            </a:r>
            <a:endParaRPr lang="ne-NP" sz="2200" dirty="0" smtClean="0"/>
          </a:p>
          <a:p>
            <a:pPr lvl="1"/>
            <a:endParaRPr lang="ne-NP" sz="2200" dirty="0" smtClean="0"/>
          </a:p>
          <a:p>
            <a:pPr lvl="1"/>
            <a:r>
              <a:rPr lang="en-US" sz="2200" dirty="0" smtClean="0"/>
              <a:t>While both Enterprise </a:t>
            </a:r>
            <a:r>
              <a:rPr lang="en-US" sz="2200" b="1" dirty="0" smtClean="0"/>
              <a:t>JavaBeans technology </a:t>
            </a:r>
            <a:r>
              <a:rPr lang="en-US" sz="2200" dirty="0" smtClean="0"/>
              <a:t>and</a:t>
            </a:r>
            <a:r>
              <a:rPr lang="ne-NP" sz="2200" dirty="0" smtClean="0"/>
              <a:t> </a:t>
            </a:r>
            <a:r>
              <a:rPr lang="en-US" sz="2200" b="1" dirty="0" smtClean="0"/>
              <a:t>Java Servlet </a:t>
            </a:r>
            <a:r>
              <a:rPr lang="en-US" sz="2200" dirty="0" smtClean="0"/>
              <a:t>APIs provide programmatic security control, the basic role-based security</a:t>
            </a:r>
            <a:r>
              <a:rPr lang="ne-NP" sz="2200" dirty="0" smtClean="0"/>
              <a:t> </a:t>
            </a:r>
            <a:r>
              <a:rPr lang="en-US" sz="2200" dirty="0" smtClean="0"/>
              <a:t>mechanism (where groups of users share specific permissions) is specified</a:t>
            </a:r>
            <a:r>
              <a:rPr lang="ne-NP" sz="2200" dirty="0" smtClean="0"/>
              <a:t> </a:t>
            </a:r>
            <a:r>
              <a:rPr lang="en-US" sz="2200" dirty="0" smtClean="0"/>
              <a:t>entirely at application deployment time.</a:t>
            </a:r>
            <a:endParaRPr lang="ne-NP" sz="2200" dirty="0" smtClean="0"/>
          </a:p>
          <a:p>
            <a:pPr lvl="1"/>
            <a:endParaRPr lang="ne-NP" sz="2200" dirty="0" smtClean="0"/>
          </a:p>
          <a:p>
            <a:pPr lvl="1"/>
            <a:r>
              <a:rPr lang="en-US" sz="2200" dirty="0" smtClean="0"/>
              <a:t> This provides both </a:t>
            </a:r>
            <a:r>
              <a:rPr lang="en-US" sz="2200" b="1" dirty="0" smtClean="0"/>
              <a:t>greater flexibility </a:t>
            </a:r>
            <a:r>
              <a:rPr lang="en-US" sz="2200" dirty="0" smtClean="0"/>
              <a:t>and</a:t>
            </a:r>
            <a:r>
              <a:rPr lang="ne-NP" sz="2200" dirty="0" smtClean="0"/>
              <a:t> </a:t>
            </a:r>
            <a:r>
              <a:rPr lang="en-US" sz="2200" b="1" dirty="0" smtClean="0"/>
              <a:t>better security </a:t>
            </a:r>
            <a:r>
              <a:rPr lang="en-US" sz="2200" dirty="0" smtClean="0"/>
              <a:t>control.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 Multitier Application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Web container </a:t>
            </a:r>
            <a:r>
              <a:rPr lang="en-US" dirty="0" smtClean="0"/>
              <a:t>hosts Web</a:t>
            </a:r>
            <a:r>
              <a:rPr lang="ne-NP" dirty="0" smtClean="0"/>
              <a:t> </a:t>
            </a:r>
            <a:r>
              <a:rPr lang="en-US" dirty="0" smtClean="0"/>
              <a:t>components that are almost exclusively dedicated to handling a given application’s</a:t>
            </a:r>
            <a:r>
              <a:rPr lang="ne-NP" dirty="0" smtClean="0"/>
              <a:t> </a:t>
            </a:r>
            <a:r>
              <a:rPr lang="en-US" dirty="0" smtClean="0"/>
              <a:t>presentation logic.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EJB container </a:t>
            </a:r>
            <a:r>
              <a:rPr lang="en-US" dirty="0" smtClean="0"/>
              <a:t>hosts application</a:t>
            </a:r>
            <a:r>
              <a:rPr lang="ne-NP" dirty="0" smtClean="0"/>
              <a:t> </a:t>
            </a:r>
            <a:r>
              <a:rPr lang="en-US" dirty="0" smtClean="0"/>
              <a:t>components that use</a:t>
            </a:r>
            <a:r>
              <a:rPr lang="ne-NP" dirty="0" smtClean="0"/>
              <a:t> </a:t>
            </a:r>
            <a:r>
              <a:rPr lang="en-US" dirty="0" smtClean="0"/>
              <a:t>EIS resources to service requests from Web-tier components.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 Application </a:t>
            </a:r>
            <a:r>
              <a:rPr lang="en-US" b="1" dirty="0" smtClean="0"/>
              <a:t>back-office</a:t>
            </a:r>
            <a:r>
              <a:rPr lang="en-US" dirty="0" smtClean="0"/>
              <a:t> functionality is relatively isolated from</a:t>
            </a:r>
            <a:r>
              <a:rPr lang="ne-NP" dirty="0" smtClean="0"/>
              <a:t> </a:t>
            </a:r>
            <a:r>
              <a:rPr lang="en-US" dirty="0" smtClean="0"/>
              <a:t>the end-user look and feel.</a:t>
            </a:r>
            <a:endParaRPr lang="ne-NP" dirty="0" smtClean="0"/>
          </a:p>
          <a:p>
            <a:endParaRPr lang="ne-NP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86"/>
          </a:xfrm>
        </p:spPr>
        <p:txBody>
          <a:bodyPr/>
          <a:lstStyle/>
          <a:p>
            <a:r>
              <a:rPr lang="en-US" b="1" dirty="0" smtClean="0"/>
              <a:t>Multitier Application</a:t>
            </a:r>
            <a:endParaRPr lang="en-US" b="1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643050"/>
            <a:ext cx="914400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89856"/>
          </a:xfrm>
        </p:spPr>
        <p:txBody>
          <a:bodyPr/>
          <a:lstStyle/>
          <a:p>
            <a:pPr algn="ctr"/>
            <a:r>
              <a:rPr lang="ne-NP" b="1" dirty="0" smtClean="0"/>
              <a:t>MVC Framework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Regardless of application domain or industry vertical, technology platform,</a:t>
            </a:r>
            <a:r>
              <a:rPr lang="ne-NP" dirty="0" smtClean="0"/>
              <a:t> </a:t>
            </a:r>
            <a:r>
              <a:rPr lang="en-US" dirty="0" smtClean="0"/>
              <a:t>and client-side technology, everyone agrees that three fundamental</a:t>
            </a:r>
            <a:r>
              <a:rPr lang="ne-NP" dirty="0" smtClean="0"/>
              <a:t> </a:t>
            </a:r>
            <a:r>
              <a:rPr lang="en-US" dirty="0" smtClean="0"/>
              <a:t>concepts should be decoupled and kept separate—namely, the </a:t>
            </a:r>
            <a:r>
              <a:rPr lang="en-US" b="1" dirty="0" smtClean="0"/>
              <a:t>data</a:t>
            </a:r>
            <a:r>
              <a:rPr lang="en-US" dirty="0" smtClean="0"/>
              <a:t>,</a:t>
            </a:r>
            <a:r>
              <a:rPr lang="ne-NP" dirty="0" smtClean="0"/>
              <a:t> </a:t>
            </a:r>
            <a:r>
              <a:rPr lang="en-US" dirty="0" smtClean="0"/>
              <a:t>the </a:t>
            </a:r>
            <a:r>
              <a:rPr lang="en-US" b="1" dirty="0" smtClean="0"/>
              <a:t>business logic</a:t>
            </a:r>
            <a:r>
              <a:rPr lang="en-US" dirty="0" smtClean="0"/>
              <a:t> that operates on that data, and the </a:t>
            </a:r>
            <a:r>
              <a:rPr lang="en-US" b="1" dirty="0" smtClean="0"/>
              <a:t>presentation</a:t>
            </a:r>
            <a:r>
              <a:rPr lang="en-US" dirty="0" smtClean="0"/>
              <a:t> of that</a:t>
            </a:r>
            <a:r>
              <a:rPr lang="ne-NP" dirty="0" smtClean="0"/>
              <a:t> </a:t>
            </a:r>
            <a:r>
              <a:rPr lang="en-US" dirty="0" smtClean="0"/>
              <a:t>data to the end user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In the JEE platform, design pattern that enforces this separation of concerns is called the</a:t>
            </a:r>
            <a:r>
              <a:rPr lang="ne-NP" dirty="0" smtClean="0"/>
              <a:t> </a:t>
            </a:r>
            <a:r>
              <a:rPr lang="en-US" dirty="0" smtClean="0"/>
              <a:t>MVC model.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89856"/>
          </a:xfrm>
        </p:spPr>
        <p:txBody>
          <a:bodyPr/>
          <a:lstStyle/>
          <a:p>
            <a:pPr algn="ctr"/>
            <a:r>
              <a:rPr lang="ne-NP" b="1" dirty="0" smtClean="0"/>
              <a:t>MVC Framework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Model–view–controller</a:t>
            </a:r>
            <a:r>
              <a:rPr lang="en-US" dirty="0" smtClean="0"/>
              <a:t> (</a:t>
            </a:r>
            <a:r>
              <a:rPr lang="en-US" b="1" dirty="0" smtClean="0"/>
              <a:t>MVC</a:t>
            </a:r>
            <a:r>
              <a:rPr lang="en-US" dirty="0" smtClean="0"/>
              <a:t>) is a </a:t>
            </a:r>
            <a:r>
              <a:rPr lang="en-US" dirty="0" smtClean="0">
                <a:solidFill>
                  <a:srgbClr val="FF0000"/>
                </a:solidFill>
              </a:rPr>
              <a:t>software architecture</a:t>
            </a:r>
            <a:r>
              <a:rPr lang="ne-NP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pattern which separates the representation of information from the user's interaction with it.</a:t>
            </a:r>
            <a:endParaRPr lang="ne-NP" dirty="0" smtClean="0"/>
          </a:p>
          <a:p>
            <a:endParaRPr lang="ne-NP" baseline="30000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model</a:t>
            </a:r>
            <a:r>
              <a:rPr lang="en-US" dirty="0" smtClean="0"/>
              <a:t> consists of application data, business rules, logic, and functions.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 A </a:t>
            </a:r>
            <a:r>
              <a:rPr lang="en-US" i="1" dirty="0" smtClean="0"/>
              <a:t>view</a:t>
            </a:r>
            <a:r>
              <a:rPr lang="en-US" dirty="0" smtClean="0"/>
              <a:t> can be any output representation of data, such as a chart or a diagram. Multiple views of the same data are possible, such as a bar chart for management and a tabular view for accountants. 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controller</a:t>
            </a:r>
            <a:r>
              <a:rPr lang="en-US" dirty="0" smtClean="0"/>
              <a:t> mediates input, converting it to commands for the model or view.</a:t>
            </a:r>
            <a:r>
              <a:rPr lang="ne-NP" dirty="0" smtClean="0"/>
              <a:t> </a:t>
            </a:r>
            <a:r>
              <a:rPr lang="en-US" dirty="0" smtClean="0"/>
              <a:t>The central ideas behind MVC are </a:t>
            </a:r>
            <a:r>
              <a:rPr lang="en-US" dirty="0" smtClean="0">
                <a:solidFill>
                  <a:srgbClr val="FF0000"/>
                </a:solidFill>
              </a:rPr>
              <a:t>code reusability</a:t>
            </a:r>
            <a:r>
              <a:rPr lang="ne-NP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separation of concerns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60390"/>
            <a:ext cx="8186766" cy="79690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Relationships Between MVC Participants</a:t>
            </a:r>
            <a:endParaRPr lang="en-US" sz="3600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28089" y="1935163"/>
            <a:ext cx="628782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Components of the MVC</a:t>
            </a:r>
            <a:r>
              <a:rPr lang="ne-NP" sz="4000" b="1" dirty="0" smtClean="0"/>
              <a:t> </a:t>
            </a:r>
            <a:r>
              <a:rPr lang="en-US" sz="4000" b="1" dirty="0" smtClean="0"/>
              <a:t>pattern.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controller receives the user</a:t>
            </a:r>
            <a:r>
              <a:rPr lang="ne-NP" dirty="0" smtClean="0"/>
              <a:t> </a:t>
            </a:r>
            <a:r>
              <a:rPr lang="en-US" dirty="0" smtClean="0"/>
              <a:t>input, constructs the appropriate model,</a:t>
            </a:r>
            <a:r>
              <a:rPr lang="ne-NP" dirty="0" smtClean="0"/>
              <a:t> </a:t>
            </a:r>
            <a:r>
              <a:rPr lang="en-US" dirty="0" smtClean="0"/>
              <a:t>and then passes it to the view. 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Both the</a:t>
            </a:r>
            <a:r>
              <a:rPr lang="ne-NP" dirty="0" smtClean="0"/>
              <a:t> </a:t>
            </a:r>
            <a:r>
              <a:rPr lang="en-US" dirty="0" smtClean="0"/>
              <a:t>controller and the view have a dependency</a:t>
            </a:r>
            <a:r>
              <a:rPr lang="ne-NP" dirty="0" smtClean="0"/>
              <a:t> </a:t>
            </a:r>
            <a:r>
              <a:rPr lang="en-US" dirty="0" smtClean="0"/>
              <a:t>on the model, but the model itself is kept</a:t>
            </a:r>
            <a:r>
              <a:rPr lang="ne-NP" dirty="0" smtClean="0"/>
              <a:t> </a:t>
            </a:r>
            <a:r>
              <a:rPr lang="en-US" dirty="0" smtClean="0"/>
              <a:t>ignorant of the controller and view.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ne-NP" sz="4000" b="1" dirty="0" smtClean="0"/>
              <a:t>T</a:t>
            </a:r>
            <a:r>
              <a:rPr lang="en-US" sz="4000" b="1" dirty="0" smtClean="0"/>
              <a:t>hree pieces o</a:t>
            </a:r>
            <a:r>
              <a:rPr lang="ne-NP" sz="4000" b="1" dirty="0" smtClean="0"/>
              <a:t>f</a:t>
            </a:r>
            <a:r>
              <a:rPr lang="en-US" sz="4000" b="1" dirty="0" smtClean="0"/>
              <a:t> the MVC pattern: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■ </a:t>
            </a:r>
            <a:r>
              <a:rPr lang="en-US" b="1" i="1" dirty="0" smtClean="0"/>
              <a:t>The model—</a:t>
            </a:r>
            <a:r>
              <a:rPr lang="ne-NP" b="1" i="1" dirty="0" smtClean="0"/>
              <a:t> </a:t>
            </a:r>
            <a:r>
              <a:rPr lang="en-US" i="1" dirty="0" smtClean="0"/>
              <a:t>The domain that your software is built around. </a:t>
            </a:r>
            <a:endParaRPr lang="ne-NP" i="1" dirty="0" smtClean="0"/>
          </a:p>
          <a:p>
            <a:pPr>
              <a:buNone/>
            </a:pPr>
            <a:r>
              <a:rPr lang="ne-NP" i="1" dirty="0" smtClean="0"/>
              <a:t>	</a:t>
            </a:r>
            <a:r>
              <a:rPr lang="en-US" i="1" dirty="0" smtClean="0"/>
              <a:t>If you were building</a:t>
            </a:r>
            <a:r>
              <a:rPr lang="ne-NP" i="1" dirty="0" smtClean="0"/>
              <a:t> </a:t>
            </a:r>
            <a:r>
              <a:rPr lang="en-US" dirty="0" smtClean="0"/>
              <a:t>a blog, your models might be </a:t>
            </a:r>
            <a:r>
              <a:rPr lang="en-US" b="1" i="1" dirty="0" smtClean="0"/>
              <a:t>post</a:t>
            </a:r>
            <a:r>
              <a:rPr lang="en-US" i="1" dirty="0" smtClean="0"/>
              <a:t> and </a:t>
            </a:r>
            <a:r>
              <a:rPr lang="en-US" b="1" i="1" dirty="0" smtClean="0"/>
              <a:t>comment</a:t>
            </a:r>
            <a:r>
              <a:rPr lang="en-US" i="1" dirty="0" smtClean="0"/>
              <a:t>. In some contexts, the term model</a:t>
            </a:r>
            <a:r>
              <a:rPr lang="ne-NP" i="1" dirty="0" smtClean="0"/>
              <a:t> </a:t>
            </a:r>
            <a:r>
              <a:rPr lang="en-US" dirty="0" smtClean="0"/>
              <a:t>might refer to a </a:t>
            </a:r>
            <a:r>
              <a:rPr lang="en-US" b="1" i="1" dirty="0" smtClean="0"/>
              <a:t>view-specific model—</a:t>
            </a:r>
            <a:r>
              <a:rPr lang="ne-NP" b="1" i="1" dirty="0" smtClean="0"/>
              <a:t> </a:t>
            </a:r>
            <a:r>
              <a:rPr lang="en-US" dirty="0" smtClean="0"/>
              <a:t>a</a:t>
            </a:r>
            <a:r>
              <a:rPr lang="en-US" b="1" i="1" dirty="0" smtClean="0"/>
              <a:t> </a:t>
            </a:r>
            <a:r>
              <a:rPr lang="en-US" dirty="0" smtClean="0"/>
              <a:t>representation of the domain for the</a:t>
            </a:r>
            <a:r>
              <a:rPr lang="ne-NP" dirty="0" smtClean="0"/>
              <a:t> </a:t>
            </a:r>
            <a:r>
              <a:rPr lang="en-US" dirty="0" smtClean="0"/>
              <a:t>specific purpose of being displayed in the user interface.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J</a:t>
            </a:r>
            <a:r>
              <a:rPr lang="ne-NP" b="1" dirty="0" smtClean="0"/>
              <a:t>ava </a:t>
            </a:r>
            <a:r>
              <a:rPr lang="en-US" b="1" dirty="0" smtClean="0"/>
              <a:t>EE Platform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i="1" dirty="0" smtClean="0"/>
              <a:t>Simplified architecture and development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i="1" dirty="0" smtClean="0"/>
              <a:t>Freedom of choice in servers, tools, and components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i="1" dirty="0" smtClean="0"/>
              <a:t>Integration with existing information systems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i="1" dirty="0" smtClean="0"/>
              <a:t>Scalability to meet demand variations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i="1" dirty="0" smtClean="0"/>
              <a:t>Flexible security model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ne-NP" b="1" dirty="0" smtClean="0"/>
              <a:t>T</a:t>
            </a:r>
            <a:r>
              <a:rPr lang="en-US" b="1" dirty="0" smtClean="0"/>
              <a:t>hree pieces o</a:t>
            </a:r>
            <a:r>
              <a:rPr lang="ne-NP" b="1" dirty="0" smtClean="0"/>
              <a:t>f</a:t>
            </a:r>
            <a:r>
              <a:rPr lang="en-US" b="1" dirty="0" smtClean="0"/>
              <a:t> the MVC pattern: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■ </a:t>
            </a:r>
            <a:r>
              <a:rPr lang="en-US" b="1" i="1" dirty="0" smtClean="0"/>
              <a:t>The view—</a:t>
            </a:r>
            <a:r>
              <a:rPr lang="ne-NP" b="1" i="1" dirty="0" smtClean="0"/>
              <a:t> </a:t>
            </a:r>
            <a:r>
              <a:rPr lang="en-US" i="1" dirty="0" smtClean="0"/>
              <a:t>The visual representation of a model, given some context.</a:t>
            </a:r>
            <a:endParaRPr lang="ne-NP" i="1" dirty="0" smtClean="0"/>
          </a:p>
          <a:p>
            <a:pPr>
              <a:buNone/>
            </a:pPr>
            <a:endParaRPr lang="ne-NP" i="1" dirty="0" smtClean="0"/>
          </a:p>
          <a:p>
            <a:r>
              <a:rPr lang="en-US" i="1" dirty="0" smtClean="0"/>
              <a:t> It’s usually</a:t>
            </a:r>
            <a:r>
              <a:rPr lang="ne-NP" i="1" dirty="0" smtClean="0"/>
              <a:t> </a:t>
            </a:r>
            <a:r>
              <a:rPr lang="en-US" dirty="0" smtClean="0"/>
              <a:t>the resulting markup that the framework renders to the browser, such as the</a:t>
            </a:r>
            <a:r>
              <a:rPr lang="ne-NP" dirty="0" smtClean="0"/>
              <a:t> </a:t>
            </a:r>
            <a:r>
              <a:rPr lang="en-US" dirty="0" smtClean="0"/>
              <a:t>HTML representing the blog post.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46964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ne-NP" b="1" dirty="0" smtClean="0"/>
              <a:t>T</a:t>
            </a:r>
            <a:r>
              <a:rPr lang="en-US" b="1" dirty="0" smtClean="0"/>
              <a:t>hree pieces o</a:t>
            </a:r>
            <a:r>
              <a:rPr lang="ne-NP" b="1" dirty="0" smtClean="0"/>
              <a:t>f</a:t>
            </a:r>
            <a:r>
              <a:rPr lang="en-US" b="1" dirty="0" smtClean="0"/>
              <a:t> the MVC pattern: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14488"/>
            <a:ext cx="8501122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■ </a:t>
            </a:r>
            <a:r>
              <a:rPr lang="en-US" b="1" dirty="0" smtClean="0"/>
              <a:t>The controller</a:t>
            </a:r>
            <a:r>
              <a:rPr lang="en-US" dirty="0" smtClean="0"/>
              <a:t>—</a:t>
            </a:r>
            <a:r>
              <a:rPr lang="ne-NP" dirty="0" smtClean="0"/>
              <a:t> </a:t>
            </a:r>
            <a:r>
              <a:rPr lang="en-US" dirty="0" smtClean="0"/>
              <a:t>The coordinator that provides the link between the view and the</a:t>
            </a:r>
            <a:r>
              <a:rPr lang="ne-NP" dirty="0" smtClean="0"/>
              <a:t> </a:t>
            </a:r>
            <a:r>
              <a:rPr lang="en-US" dirty="0" smtClean="0"/>
              <a:t>model. 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controller is responsible for processing input, acting upon the</a:t>
            </a:r>
            <a:r>
              <a:rPr lang="ne-NP" dirty="0" smtClean="0"/>
              <a:t> </a:t>
            </a:r>
            <a:r>
              <a:rPr lang="en-US" dirty="0" smtClean="0"/>
              <a:t>model, and deciding on what action</a:t>
            </a:r>
            <a:r>
              <a:rPr lang="ne-NP" dirty="0" smtClean="0"/>
              <a:t> </a:t>
            </a:r>
            <a:r>
              <a:rPr lang="en-US" dirty="0" smtClean="0"/>
              <a:t>should be performed, such as </a:t>
            </a:r>
            <a:r>
              <a:rPr lang="en-US" b="1" i="1" dirty="0" smtClean="0"/>
              <a:t>rendering</a:t>
            </a:r>
            <a:r>
              <a:rPr lang="ne-NP" b="1" i="1" dirty="0" smtClean="0"/>
              <a:t> </a:t>
            </a:r>
            <a:r>
              <a:rPr lang="en-US" b="1" i="1" dirty="0" smtClean="0"/>
              <a:t>a view</a:t>
            </a:r>
            <a:r>
              <a:rPr lang="en-US" dirty="0" smtClean="0"/>
              <a:t> or </a:t>
            </a:r>
            <a:r>
              <a:rPr lang="en-US" b="1" i="1" dirty="0" smtClean="0"/>
              <a:t>redirecting to another page</a:t>
            </a:r>
            <a:r>
              <a:rPr lang="en-US" dirty="0" smtClean="0"/>
              <a:t>.</a:t>
            </a:r>
            <a:endParaRPr lang="ne-NP" dirty="0" smtClean="0"/>
          </a:p>
          <a:p>
            <a:endParaRPr lang="en-US" dirty="0" smtClean="0"/>
          </a:p>
          <a:p>
            <a:r>
              <a:rPr lang="en-US" dirty="0" smtClean="0"/>
              <a:t>Continuing the blog example, the controller</a:t>
            </a:r>
            <a:r>
              <a:rPr lang="ne-NP" dirty="0" smtClean="0"/>
              <a:t> </a:t>
            </a:r>
            <a:r>
              <a:rPr lang="en-US" dirty="0" smtClean="0"/>
              <a:t>might look up the </a:t>
            </a:r>
            <a:r>
              <a:rPr lang="en-US" b="1" i="1" dirty="0" smtClean="0"/>
              <a:t>most recent</a:t>
            </a:r>
            <a:r>
              <a:rPr lang="ne-NP" b="1" i="1" dirty="0" smtClean="0"/>
              <a:t> </a:t>
            </a:r>
            <a:r>
              <a:rPr lang="en-US" b="1" i="1" dirty="0" smtClean="0"/>
              <a:t>comments </a:t>
            </a:r>
            <a:r>
              <a:rPr lang="en-US" dirty="0" smtClean="0"/>
              <a:t>for a post (the model) and</a:t>
            </a:r>
            <a:r>
              <a:rPr lang="ne-NP" dirty="0" smtClean="0"/>
              <a:t> </a:t>
            </a:r>
            <a:r>
              <a:rPr lang="en-US" dirty="0" smtClean="0"/>
              <a:t>pass them to the view for </a:t>
            </a:r>
            <a:r>
              <a:rPr lang="en-US" b="1" i="1" dirty="0" smtClean="0"/>
              <a:t>rendering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en-US" sz="3600" b="1" dirty="0" smtClean="0"/>
              <a:t>Simplified Architecture and Development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JEE </a:t>
            </a:r>
            <a:r>
              <a:rPr lang="en-US" dirty="0" smtClean="0"/>
              <a:t>platform supports a simplified, </a:t>
            </a:r>
            <a:r>
              <a:rPr lang="en-US" b="1" dirty="0" smtClean="0"/>
              <a:t>component-based </a:t>
            </a:r>
            <a:r>
              <a:rPr lang="en-US" dirty="0" smtClean="0"/>
              <a:t>development model</a:t>
            </a:r>
            <a:r>
              <a:rPr lang="en-US" b="1" dirty="0" smtClean="0"/>
              <a:t>.</a:t>
            </a:r>
            <a:endParaRPr lang="ne-NP" b="1" dirty="0" smtClean="0"/>
          </a:p>
          <a:p>
            <a:endParaRPr lang="ne-NP" dirty="0" smtClean="0"/>
          </a:p>
          <a:p>
            <a:r>
              <a:rPr lang="ne-NP" dirty="0" smtClean="0"/>
              <a:t>T</a:t>
            </a:r>
            <a:r>
              <a:rPr lang="en-US" dirty="0" smtClean="0"/>
              <a:t>his model offers “</a:t>
            </a:r>
            <a:r>
              <a:rPr lang="en-US" b="1" dirty="0" smtClean="0"/>
              <a:t>Write-Once-Run-Anywhere</a:t>
            </a:r>
            <a:r>
              <a:rPr lang="en-US" dirty="0" smtClean="0"/>
              <a:t>”</a:t>
            </a:r>
            <a:r>
              <a:rPr lang="ne-NP" dirty="0" smtClean="0"/>
              <a:t> </a:t>
            </a:r>
            <a:r>
              <a:rPr lang="en-US" dirty="0" smtClean="0"/>
              <a:t>portability, supported by any server product that conforms to the </a:t>
            </a:r>
            <a:r>
              <a:rPr lang="en-US" dirty="0" smtClean="0"/>
              <a:t>JEE</a:t>
            </a:r>
            <a:r>
              <a:rPr lang="ne-NP" dirty="0" smtClean="0"/>
              <a:t> </a:t>
            </a:r>
            <a:r>
              <a:rPr lang="en-US" dirty="0" smtClean="0"/>
              <a:t>standard.</a:t>
            </a:r>
            <a:endParaRPr lang="ne-NP" dirty="0" smtClean="0"/>
          </a:p>
          <a:p>
            <a:endParaRPr lang="ne-NP" dirty="0" smtClean="0"/>
          </a:p>
          <a:p>
            <a:r>
              <a:rPr lang="en-US" dirty="0" smtClean="0"/>
              <a:t>The component-based </a:t>
            </a:r>
            <a:r>
              <a:rPr lang="en-US" dirty="0" smtClean="0"/>
              <a:t>JEE </a:t>
            </a:r>
            <a:r>
              <a:rPr lang="en-US" dirty="0" smtClean="0"/>
              <a:t>development model can </a:t>
            </a:r>
            <a:r>
              <a:rPr lang="en-US" b="1" dirty="0" smtClean="0"/>
              <a:t>enhance application</a:t>
            </a:r>
            <a:r>
              <a:rPr lang="ne-NP" b="1" dirty="0" smtClean="0"/>
              <a:t> </a:t>
            </a:r>
            <a:r>
              <a:rPr lang="en-US" b="1" dirty="0" smtClean="0"/>
              <a:t>development </a:t>
            </a:r>
            <a:r>
              <a:rPr lang="en-US" dirty="0" smtClean="0"/>
              <a:t>productivity in a number of ways: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401080" cy="5786478"/>
          </a:xfrm>
        </p:spPr>
        <p:txBody>
          <a:bodyPr>
            <a:normAutofit/>
          </a:bodyPr>
          <a:lstStyle/>
          <a:p>
            <a:r>
              <a:rPr lang="en-US" b="1" dirty="0" smtClean="0"/>
              <a:t>Maps easily to application functionality—</a:t>
            </a:r>
            <a:endParaRPr lang="ne-NP" b="1" dirty="0" smtClean="0"/>
          </a:p>
          <a:p>
            <a:pPr lvl="1"/>
            <a:r>
              <a:rPr lang="en-US" dirty="0" smtClean="0"/>
              <a:t>Simplifies</a:t>
            </a:r>
            <a:r>
              <a:rPr lang="ne-NP" dirty="0" smtClean="0"/>
              <a:t> </a:t>
            </a:r>
            <a:r>
              <a:rPr lang="en-US" dirty="0" smtClean="0"/>
              <a:t>application maintenance, since components can be updated and replaced</a:t>
            </a:r>
            <a:r>
              <a:rPr lang="ne-NP" dirty="0" smtClean="0"/>
              <a:t> </a:t>
            </a:r>
            <a:r>
              <a:rPr lang="en-US" dirty="0" smtClean="0"/>
              <a:t>independently—new functionality can </a:t>
            </a:r>
            <a:r>
              <a:rPr lang="en-US" dirty="0" smtClean="0"/>
              <a:t>be</a:t>
            </a:r>
            <a:r>
              <a:rPr lang="ne-NP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shimmed</a:t>
            </a:r>
            <a:r>
              <a:rPr lang="ne-NP" dirty="0" smtClean="0"/>
              <a:t>/added</a:t>
            </a:r>
            <a:r>
              <a:rPr lang="en-US" dirty="0" smtClean="0"/>
              <a:t> into existing applications</a:t>
            </a:r>
            <a:r>
              <a:rPr lang="ne-NP" dirty="0" smtClean="0"/>
              <a:t> </a:t>
            </a:r>
            <a:r>
              <a:rPr lang="en-US" dirty="0" smtClean="0"/>
              <a:t>simply by updating selected components.</a:t>
            </a:r>
            <a:endParaRPr lang="ne-NP" dirty="0" smtClean="0"/>
          </a:p>
          <a:p>
            <a:endParaRPr lang="ne-NP" dirty="0" smtClean="0"/>
          </a:p>
          <a:p>
            <a:r>
              <a:rPr lang="en-US" b="1" dirty="0" smtClean="0"/>
              <a:t>Enables assembly- and deploy-time behaviors</a:t>
            </a:r>
            <a:endParaRPr lang="ne-NP" b="1" dirty="0" smtClean="0"/>
          </a:p>
          <a:p>
            <a:pPr lvl="1"/>
            <a:r>
              <a:rPr lang="ne-NP" dirty="0" smtClean="0"/>
              <a:t>C</a:t>
            </a:r>
            <a:r>
              <a:rPr lang="en-US" dirty="0" smtClean="0"/>
              <a:t>ode of a </a:t>
            </a:r>
            <a:r>
              <a:rPr lang="en-US" dirty="0" smtClean="0"/>
              <a:t>JEE </a:t>
            </a:r>
            <a:r>
              <a:rPr lang="en-US" dirty="0" smtClean="0"/>
              <a:t>application can be generated</a:t>
            </a:r>
            <a:r>
              <a:rPr lang="ne-NP" dirty="0" smtClean="0"/>
              <a:t> </a:t>
            </a:r>
            <a:r>
              <a:rPr lang="en-US" dirty="0" smtClean="0"/>
              <a:t>automatically by tools</a:t>
            </a:r>
            <a:r>
              <a:rPr lang="ne-NP" dirty="0" smtClean="0"/>
              <a:t>.</a:t>
            </a:r>
          </a:p>
          <a:p>
            <a:pPr lvl="1"/>
            <a:r>
              <a:rPr lang="ne-NP" dirty="0" smtClean="0"/>
              <a:t>M</a:t>
            </a:r>
            <a:r>
              <a:rPr lang="en-US" dirty="0" smtClean="0"/>
              <a:t>any application behaviors can be configured at</a:t>
            </a:r>
            <a:r>
              <a:rPr lang="ne-NP" dirty="0" smtClean="0"/>
              <a:t> </a:t>
            </a:r>
            <a:r>
              <a:rPr lang="en-US" dirty="0" smtClean="0"/>
              <a:t>application assembly or deployment time, without recoding.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/>
          <a:lstStyle/>
          <a:p>
            <a:endParaRPr lang="ne-NP" b="1" dirty="0" smtClean="0"/>
          </a:p>
          <a:p>
            <a:endParaRPr lang="ne-NP" b="1" dirty="0" smtClean="0"/>
          </a:p>
          <a:p>
            <a:r>
              <a:rPr lang="en-US" b="1" dirty="0" smtClean="0"/>
              <a:t>Supports division of labor—</a:t>
            </a:r>
            <a:endParaRPr lang="ne-NP" b="1" dirty="0" smtClean="0"/>
          </a:p>
          <a:p>
            <a:pPr lvl="1"/>
            <a:r>
              <a:rPr lang="en-US" dirty="0" smtClean="0"/>
              <a:t>Web page authors can create JSP templates,</a:t>
            </a:r>
          </a:p>
          <a:p>
            <a:pPr lvl="1"/>
            <a:r>
              <a:rPr lang="en-US" dirty="0" smtClean="0"/>
              <a:t>Java coders can implement application</a:t>
            </a:r>
            <a:r>
              <a:rPr lang="ne-NP" dirty="0" smtClean="0"/>
              <a:t> </a:t>
            </a:r>
            <a:r>
              <a:rPr lang="en-US" dirty="0" smtClean="0"/>
              <a:t>behavior, </a:t>
            </a:r>
            <a:endParaRPr lang="ne-NP" dirty="0" smtClean="0"/>
          </a:p>
          <a:p>
            <a:pPr lvl="1"/>
            <a:r>
              <a:rPr lang="ne-NP" dirty="0" smtClean="0"/>
              <a:t>D</a:t>
            </a:r>
            <a:r>
              <a:rPr lang="en-US" dirty="0" smtClean="0"/>
              <a:t>omain experts can develop business logic</a:t>
            </a:r>
            <a:endParaRPr lang="ne-NP" dirty="0" smtClean="0"/>
          </a:p>
          <a:p>
            <a:pPr lvl="1"/>
            <a:r>
              <a:rPr lang="ne-NP" dirty="0" smtClean="0"/>
              <a:t>A</a:t>
            </a:r>
            <a:r>
              <a:rPr lang="en-US" dirty="0" smtClean="0"/>
              <a:t>pplication developers</a:t>
            </a:r>
            <a:r>
              <a:rPr lang="ne-NP" dirty="0" smtClean="0"/>
              <a:t>  a</a:t>
            </a:r>
            <a:r>
              <a:rPr lang="en-US" dirty="0" smtClean="0"/>
              <a:t>nd integrators can assemble and deploy applications. </a:t>
            </a:r>
            <a:endParaRPr lang="ne-NP" dirty="0" smtClean="0"/>
          </a:p>
          <a:p>
            <a:pPr lvl="1"/>
            <a:r>
              <a:rPr lang="en-US" dirty="0" smtClean="0"/>
              <a:t>This division of labor</a:t>
            </a:r>
            <a:r>
              <a:rPr lang="ne-NP" dirty="0" smtClean="0"/>
              <a:t> </a:t>
            </a:r>
            <a:r>
              <a:rPr lang="en-US" dirty="0" smtClean="0"/>
              <a:t>also expedites application maintenance.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28760"/>
          </a:xfrm>
        </p:spPr>
        <p:txBody>
          <a:bodyPr>
            <a:normAutofit/>
          </a:bodyPr>
          <a:lstStyle/>
          <a:p>
            <a:r>
              <a:rPr lang="ne-NP" sz="4000" b="1" dirty="0" smtClean="0"/>
              <a:t>2. </a:t>
            </a:r>
            <a:r>
              <a:rPr lang="en-US" sz="4000" b="1" dirty="0" smtClean="0"/>
              <a:t>Integrating Existing Enterprise </a:t>
            </a:r>
            <a:r>
              <a:rPr lang="ne-NP" sz="4000" b="1" dirty="0" smtClean="0"/>
              <a:t>IS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147248" cy="49525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APIs </a:t>
            </a:r>
            <a:r>
              <a:rPr lang="ne-NP" sz="2400" dirty="0" smtClean="0"/>
              <a:t>are used </a:t>
            </a:r>
            <a:r>
              <a:rPr lang="en-US" sz="2400" dirty="0" smtClean="0"/>
              <a:t>for accessing existing enterprise information systems. </a:t>
            </a:r>
            <a:endParaRPr lang="ne-NP" sz="2400" dirty="0" smtClean="0"/>
          </a:p>
          <a:p>
            <a:pPr lvl="1">
              <a:buNone/>
            </a:pPr>
            <a:r>
              <a:rPr lang="en-US" sz="2200" dirty="0" smtClean="0"/>
              <a:t>• </a:t>
            </a:r>
            <a:r>
              <a:rPr lang="en-US" sz="2200" smtClean="0"/>
              <a:t>The </a:t>
            </a:r>
            <a:r>
              <a:rPr lang="en-US" sz="2200" smtClean="0"/>
              <a:t>JEE </a:t>
            </a:r>
            <a:r>
              <a:rPr lang="en-US" sz="2200" b="1" dirty="0" smtClean="0"/>
              <a:t>Connector </a:t>
            </a:r>
            <a:r>
              <a:rPr lang="ne-NP" sz="2200" b="1" dirty="0" smtClean="0"/>
              <a:t> </a:t>
            </a:r>
            <a:r>
              <a:rPr lang="en-US" sz="2200" b="1" dirty="0" smtClean="0"/>
              <a:t>architecture </a:t>
            </a:r>
            <a:r>
              <a:rPr lang="en-US" sz="2200" dirty="0" smtClean="0"/>
              <a:t>is the infrastructure for interacting with a variety</a:t>
            </a:r>
            <a:r>
              <a:rPr lang="ne-NP" sz="2200" dirty="0" smtClean="0"/>
              <a:t> </a:t>
            </a:r>
            <a:r>
              <a:rPr lang="en-US" sz="2200" dirty="0" smtClean="0"/>
              <a:t>of Enterprise I</a:t>
            </a:r>
            <a:r>
              <a:rPr lang="ne-NP" sz="2200" dirty="0" smtClean="0"/>
              <a:t>S </a:t>
            </a:r>
            <a:r>
              <a:rPr lang="en-US" sz="2200" dirty="0" smtClean="0"/>
              <a:t>types, including </a:t>
            </a:r>
            <a:r>
              <a:rPr lang="en-US" sz="2200" b="1" dirty="0" smtClean="0"/>
              <a:t>ERP</a:t>
            </a:r>
            <a:r>
              <a:rPr lang="en-US" sz="2200" dirty="0" smtClean="0"/>
              <a:t>, and other</a:t>
            </a:r>
            <a:r>
              <a:rPr lang="ne-NP" sz="2200" dirty="0" smtClean="0"/>
              <a:t> </a:t>
            </a:r>
            <a:r>
              <a:rPr lang="en-US" sz="2200" dirty="0" smtClean="0"/>
              <a:t>legacy systems.</a:t>
            </a:r>
          </a:p>
          <a:p>
            <a:pPr lvl="1">
              <a:buNone/>
            </a:pPr>
            <a:r>
              <a:rPr lang="en-US" sz="2200" dirty="0" smtClean="0"/>
              <a:t>• The </a:t>
            </a:r>
            <a:r>
              <a:rPr lang="en-US" sz="2200" b="1" dirty="0" smtClean="0"/>
              <a:t>JDBC</a:t>
            </a:r>
            <a:r>
              <a:rPr lang="en-US" sz="2200" dirty="0" smtClean="0"/>
              <a:t> API is used for accessing relational data from the Java programming</a:t>
            </a:r>
            <a:r>
              <a:rPr lang="ne-NP" sz="2200" dirty="0" smtClean="0"/>
              <a:t> </a:t>
            </a:r>
            <a:r>
              <a:rPr lang="en-US" sz="2200" dirty="0" smtClean="0"/>
              <a:t>language.</a:t>
            </a:r>
          </a:p>
          <a:p>
            <a:pPr lvl="1">
              <a:buNone/>
            </a:pPr>
            <a:r>
              <a:rPr lang="en-US" sz="2200" dirty="0" smtClean="0"/>
              <a:t>• The Java Transaction API (</a:t>
            </a:r>
            <a:r>
              <a:rPr lang="en-US" sz="2200" b="1" dirty="0" smtClean="0"/>
              <a:t>JTA</a:t>
            </a:r>
            <a:r>
              <a:rPr lang="en-US" sz="2200" dirty="0" smtClean="0"/>
              <a:t>) is the API for managing and coordinating</a:t>
            </a:r>
            <a:r>
              <a:rPr lang="ne-NP" sz="2200" dirty="0" smtClean="0"/>
              <a:t> </a:t>
            </a:r>
            <a:r>
              <a:rPr lang="en-US" sz="2200" dirty="0" smtClean="0"/>
              <a:t>transactions across enterprise information systems.</a:t>
            </a:r>
          </a:p>
          <a:p>
            <a:pPr lvl="1">
              <a:buNone/>
            </a:pPr>
            <a:r>
              <a:rPr lang="en-US" sz="2200" dirty="0" smtClean="0"/>
              <a:t>• The Java Naming and Directory Interface(</a:t>
            </a:r>
            <a:r>
              <a:rPr lang="en-US" sz="2200" b="1" dirty="0" smtClean="0"/>
              <a:t>JNDI</a:t>
            </a:r>
            <a:r>
              <a:rPr lang="en-US" sz="2200" dirty="0" smtClean="0"/>
              <a:t>) is the API for accessing information</a:t>
            </a:r>
            <a:r>
              <a:rPr lang="ne-NP" sz="2200" dirty="0" smtClean="0"/>
              <a:t> </a:t>
            </a:r>
            <a:r>
              <a:rPr lang="en-US" sz="2200" dirty="0" smtClean="0"/>
              <a:t>in enterprise name and directory services.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3275"/>
            <a:ext cx="8229600" cy="5911873"/>
          </a:xfrm>
        </p:spPr>
        <p:txBody>
          <a:bodyPr>
            <a:normAutofit fontScale="92500"/>
          </a:bodyPr>
          <a:lstStyle/>
          <a:p>
            <a:pPr lvl="1">
              <a:lnSpc>
                <a:spcPct val="120000"/>
              </a:lnSpc>
              <a:buNone/>
            </a:pPr>
            <a:endParaRPr lang="ne-NP" dirty="0" smtClean="0"/>
          </a:p>
          <a:p>
            <a:pPr lvl="1">
              <a:lnSpc>
                <a:spcPct val="120000"/>
              </a:lnSpc>
              <a:buNone/>
            </a:pPr>
            <a:r>
              <a:rPr lang="en-US" dirty="0" smtClean="0"/>
              <a:t>• The Java Message Service (</a:t>
            </a:r>
            <a:r>
              <a:rPr lang="en-US" b="1" dirty="0" smtClean="0"/>
              <a:t>JMS</a:t>
            </a:r>
            <a:r>
              <a:rPr lang="en-US" dirty="0" smtClean="0"/>
              <a:t>) is the API for sending and receiving messages</a:t>
            </a:r>
            <a:r>
              <a:rPr lang="ne-NP" dirty="0" smtClean="0"/>
              <a:t> </a:t>
            </a:r>
            <a:r>
              <a:rPr lang="en-US" dirty="0" smtClean="0"/>
              <a:t>via enterprise messaging systems such as IBM MQ Series and TIBCO Rendezvous.</a:t>
            </a:r>
            <a:endParaRPr lang="ne-NP" dirty="0" smtClean="0"/>
          </a:p>
          <a:p>
            <a:pPr lvl="1">
              <a:lnSpc>
                <a:spcPct val="120000"/>
              </a:lnSpc>
              <a:buNone/>
            </a:pPr>
            <a:endParaRPr lang="en-US" dirty="0" smtClean="0"/>
          </a:p>
          <a:p>
            <a:pPr lvl="1">
              <a:lnSpc>
                <a:spcPct val="120000"/>
              </a:lnSpc>
              <a:buNone/>
            </a:pPr>
            <a:r>
              <a:rPr lang="en-US" dirty="0" smtClean="0"/>
              <a:t>• The </a:t>
            </a:r>
            <a:r>
              <a:rPr lang="en-US" b="1" dirty="0" smtClean="0"/>
              <a:t>JavaMail</a:t>
            </a:r>
            <a:r>
              <a:rPr lang="en-US" dirty="0" smtClean="0"/>
              <a:t> API is used for sending and receiving e-mail.</a:t>
            </a:r>
            <a:endParaRPr lang="ne-NP" dirty="0" smtClean="0"/>
          </a:p>
          <a:p>
            <a:pPr lvl="1">
              <a:lnSpc>
                <a:spcPct val="120000"/>
              </a:lnSpc>
              <a:buNone/>
            </a:pPr>
            <a:endParaRPr lang="en-US" dirty="0" smtClean="0"/>
          </a:p>
          <a:p>
            <a:pPr lvl="1">
              <a:lnSpc>
                <a:spcPct val="120000"/>
              </a:lnSpc>
              <a:buNone/>
            </a:pPr>
            <a:r>
              <a:rPr lang="en-US" dirty="0" smtClean="0"/>
              <a:t>• Java </a:t>
            </a:r>
            <a:r>
              <a:rPr lang="en-US" b="1" dirty="0" smtClean="0"/>
              <a:t>IDL</a:t>
            </a:r>
            <a:r>
              <a:rPr lang="en-US" dirty="0" smtClean="0"/>
              <a:t> provides the mechanism for calling CORBA services.</a:t>
            </a:r>
            <a:endParaRPr lang="ne-NP" dirty="0" smtClean="0"/>
          </a:p>
          <a:p>
            <a:pPr lvl="1">
              <a:lnSpc>
                <a:spcPct val="120000"/>
              </a:lnSpc>
              <a:buNone/>
            </a:pPr>
            <a:endParaRPr lang="en-US" dirty="0" smtClean="0"/>
          </a:p>
          <a:p>
            <a:pPr lvl="1">
              <a:lnSpc>
                <a:spcPct val="120000"/>
              </a:lnSpc>
              <a:buNone/>
            </a:pPr>
            <a:r>
              <a:rPr lang="en-US" dirty="0" smtClean="0"/>
              <a:t>• Java APIs for XML provide support for integration with legacy systems and</a:t>
            </a:r>
            <a:r>
              <a:rPr lang="ne-NP" dirty="0" smtClean="0"/>
              <a:t> </a:t>
            </a:r>
            <a:r>
              <a:rPr lang="en-US" dirty="0" smtClean="0"/>
              <a:t>applications, and for implementing Web services in the J2EE platform.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e-NP" sz="3200" b="1" dirty="0" smtClean="0"/>
              <a:t>3. </a:t>
            </a:r>
            <a:r>
              <a:rPr lang="en-US" sz="3200" b="1" dirty="0" smtClean="0"/>
              <a:t>Choice of Servers, Tools, and Components</a:t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r>
              <a:rPr lang="en-US" dirty="0" smtClean="0"/>
              <a:t>The standardization and branding of the J2EE platform provides many benefits,</a:t>
            </a:r>
            <a:r>
              <a:rPr lang="ne-NP" dirty="0" smtClean="0"/>
              <a:t> </a:t>
            </a:r>
            <a:r>
              <a:rPr lang="en-US" dirty="0" smtClean="0"/>
              <a:t>including:</a:t>
            </a:r>
            <a:endParaRPr lang="ne-NP" dirty="0" smtClean="0"/>
          </a:p>
          <a:p>
            <a:endParaRPr lang="ne-NP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b="1" dirty="0" smtClean="0"/>
              <a:t>A range of server choices—</a:t>
            </a:r>
            <a:r>
              <a:rPr lang="ne-NP" b="1" dirty="0" smtClean="0"/>
              <a:t> </a:t>
            </a:r>
          </a:p>
          <a:p>
            <a:pPr>
              <a:buNone/>
            </a:pPr>
            <a:r>
              <a:rPr lang="ne-NP" b="1" dirty="0" smtClean="0"/>
              <a:t>	</a:t>
            </a:r>
            <a:r>
              <a:rPr lang="en-US" dirty="0" smtClean="0"/>
              <a:t>Application development organizations can expect</a:t>
            </a:r>
            <a:r>
              <a:rPr lang="ne-NP" dirty="0" smtClean="0"/>
              <a:t> </a:t>
            </a:r>
            <a:r>
              <a:rPr lang="en-US" dirty="0" smtClean="0"/>
              <a:t>J2EE branded platforms from a variety of vendors, providing a range of</a:t>
            </a:r>
            <a:r>
              <a:rPr lang="ne-NP" dirty="0" smtClean="0"/>
              <a:t> </a:t>
            </a:r>
            <a:r>
              <a:rPr lang="en-US" dirty="0" smtClean="0"/>
              <a:t>choices in hardware platforms, operating systems, and server configurations.</a:t>
            </a:r>
            <a:endParaRPr lang="ne-NP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ensures that businesses get a choice of servers appropriate to their needs.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58204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e-NP" b="1" dirty="0" smtClean="0"/>
              <a:t>  </a:t>
            </a:r>
            <a:r>
              <a:rPr lang="en-US" b="1" dirty="0" smtClean="0"/>
              <a:t>Designed for tool support—</a:t>
            </a:r>
            <a:r>
              <a:rPr lang="ne-NP" b="1" dirty="0" smtClean="0"/>
              <a:t> </a:t>
            </a:r>
          </a:p>
          <a:p>
            <a:pPr>
              <a:buNone/>
            </a:pPr>
            <a:endParaRPr lang="ne-NP" b="1" dirty="0" smtClean="0"/>
          </a:p>
          <a:p>
            <a:pPr lvl="1"/>
            <a:r>
              <a:rPr lang="en-US" dirty="0" smtClean="0"/>
              <a:t>Both </a:t>
            </a:r>
            <a:r>
              <a:rPr lang="en-US" b="1" i="1" dirty="0" smtClean="0"/>
              <a:t>enterprise beans </a:t>
            </a:r>
            <a:r>
              <a:rPr lang="en-US" dirty="0" smtClean="0"/>
              <a:t>and </a:t>
            </a:r>
            <a:r>
              <a:rPr lang="en-US" b="1" i="1" dirty="0" smtClean="0"/>
              <a:t>JSP page </a:t>
            </a:r>
            <a:r>
              <a:rPr lang="en-US" dirty="0" smtClean="0"/>
              <a:t>components</a:t>
            </a:r>
            <a:r>
              <a:rPr lang="ne-NP" dirty="0" smtClean="0"/>
              <a:t> </a:t>
            </a:r>
            <a:r>
              <a:rPr lang="en-US" dirty="0" smtClean="0"/>
              <a:t>are designed to be manipulated by graphical development tools and to allow</a:t>
            </a:r>
            <a:r>
              <a:rPr lang="ne-NP" dirty="0" smtClean="0"/>
              <a:t> </a:t>
            </a:r>
            <a:r>
              <a:rPr lang="en-US" b="1" i="1" dirty="0" smtClean="0"/>
              <a:t>automating</a:t>
            </a:r>
            <a:r>
              <a:rPr lang="en-US" dirty="0" smtClean="0"/>
              <a:t> many of the application development</a:t>
            </a:r>
            <a:endParaRPr lang="ne-NP" dirty="0" smtClean="0"/>
          </a:p>
          <a:p>
            <a:endParaRPr lang="ne-NP" dirty="0" smtClean="0"/>
          </a:p>
          <a:p>
            <a:pPr lvl="1"/>
            <a:r>
              <a:rPr lang="en-US" dirty="0" smtClean="0"/>
              <a:t>Application developers</a:t>
            </a:r>
            <a:r>
              <a:rPr lang="ne-NP" dirty="0" smtClean="0"/>
              <a:t> </a:t>
            </a:r>
            <a:r>
              <a:rPr lang="en-US" dirty="0" smtClean="0"/>
              <a:t>have a choice of tools to </a:t>
            </a:r>
            <a:r>
              <a:rPr lang="en-US" b="1" i="1" dirty="0" smtClean="0"/>
              <a:t>manipulate and assemble </a:t>
            </a:r>
            <a:r>
              <a:rPr lang="en-US" dirty="0" smtClean="0"/>
              <a:t>components, and individual</a:t>
            </a:r>
            <a:r>
              <a:rPr lang="ne-NP" dirty="0" smtClean="0"/>
              <a:t> </a:t>
            </a:r>
            <a:r>
              <a:rPr lang="en-US" dirty="0" smtClean="0"/>
              <a:t>team members may choose tools that best suit their specific requirements. </a:t>
            </a:r>
            <a:endParaRPr lang="ne-NP" dirty="0" smtClean="0"/>
          </a:p>
          <a:p>
            <a:endParaRPr lang="ne-N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647</TotalTime>
  <Words>1121</Words>
  <Application>Microsoft Office PowerPoint</Application>
  <PresentationFormat>On-screen Show (4:3)</PresentationFormat>
  <Paragraphs>112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J2EE Platform Overview (Application Architecture)</vt:lpstr>
      <vt:lpstr>Java EE Platform Benefits</vt:lpstr>
      <vt:lpstr>Simplified Architecture and Development</vt:lpstr>
      <vt:lpstr>Slide 4</vt:lpstr>
      <vt:lpstr>Slide 5</vt:lpstr>
      <vt:lpstr>2. Integrating Existing Enterprise IS </vt:lpstr>
      <vt:lpstr>Slide 7</vt:lpstr>
      <vt:lpstr>3. Choice of Servers, Tools, and Components </vt:lpstr>
      <vt:lpstr>Slide 9</vt:lpstr>
      <vt:lpstr>Slide 10</vt:lpstr>
      <vt:lpstr> 4. Scales Easily</vt:lpstr>
      <vt:lpstr>5. Simplified, Unified Security Model</vt:lpstr>
      <vt:lpstr> Multitier Application Scenario</vt:lpstr>
      <vt:lpstr>Multitier Application</vt:lpstr>
      <vt:lpstr>MVC Framework</vt:lpstr>
      <vt:lpstr>MVC Framework</vt:lpstr>
      <vt:lpstr>Relationships Between MVC Participants</vt:lpstr>
      <vt:lpstr>Components of the MVC pattern.</vt:lpstr>
      <vt:lpstr>Three pieces of the MVC pattern:</vt:lpstr>
      <vt:lpstr>Three pieces of the MVC pattern:</vt:lpstr>
      <vt:lpstr>Three pieces of the MVC pattern: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Patterns</dc:title>
  <dc:creator>Tika Sigdel</dc:creator>
  <cp:lastModifiedBy>Tika Sigdel</cp:lastModifiedBy>
  <cp:revision>200</cp:revision>
  <dcterms:created xsi:type="dcterms:W3CDTF">2013-05-21T16:21:16Z</dcterms:created>
  <dcterms:modified xsi:type="dcterms:W3CDTF">2014-05-23T16:53:07Z</dcterms:modified>
</cp:coreProperties>
</file>